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notesSlides/notesSlide79.xml" ContentType="application/vnd.openxmlformats-officedocument.presentationml.notesSlide+xml"/>
  <Default Extension="png" ContentType="image/png"/>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92" r:id="rId35"/>
    <p:sldId id="293" r:id="rId36"/>
    <p:sldId id="294" r:id="rId37"/>
    <p:sldId id="295" r:id="rId38"/>
    <p:sldId id="296" r:id="rId39"/>
    <p:sldId id="301" r:id="rId40"/>
    <p:sldId id="303" r:id="rId41"/>
    <p:sldId id="304" r:id="rId42"/>
    <p:sldId id="305" r:id="rId43"/>
    <p:sldId id="306" r:id="rId44"/>
    <p:sldId id="298" r:id="rId45"/>
    <p:sldId id="297" r:id="rId46"/>
    <p:sldId id="299" r:id="rId47"/>
    <p:sldId id="300" r:id="rId48"/>
    <p:sldId id="307" r:id="rId49"/>
    <p:sldId id="308" r:id="rId50"/>
    <p:sldId id="309" r:id="rId51"/>
    <p:sldId id="331" r:id="rId52"/>
    <p:sldId id="330" r:id="rId53"/>
    <p:sldId id="329" r:id="rId54"/>
    <p:sldId id="328" r:id="rId55"/>
    <p:sldId id="327" r:id="rId56"/>
    <p:sldId id="326" r:id="rId57"/>
    <p:sldId id="325" r:id="rId58"/>
    <p:sldId id="324" r:id="rId59"/>
    <p:sldId id="323" r:id="rId60"/>
    <p:sldId id="322" r:id="rId61"/>
    <p:sldId id="321" r:id="rId62"/>
    <p:sldId id="320" r:id="rId63"/>
    <p:sldId id="319" r:id="rId64"/>
    <p:sldId id="311" r:id="rId65"/>
    <p:sldId id="312" r:id="rId66"/>
    <p:sldId id="498" r:id="rId67"/>
    <p:sldId id="499" r:id="rId68"/>
    <p:sldId id="497" r:id="rId69"/>
    <p:sldId id="314" r:id="rId70"/>
    <p:sldId id="315" r:id="rId71"/>
    <p:sldId id="316" r:id="rId72"/>
    <p:sldId id="317" r:id="rId73"/>
    <p:sldId id="318" r:id="rId74"/>
    <p:sldId id="332" r:id="rId75"/>
    <p:sldId id="333" r:id="rId76"/>
    <p:sldId id="334" r:id="rId77"/>
    <p:sldId id="335" r:id="rId78"/>
    <p:sldId id="336" r:id="rId79"/>
    <p:sldId id="337" r:id="rId80"/>
    <p:sldId id="338" r:id="rId81"/>
    <p:sldId id="339" r:id="rId82"/>
    <p:sldId id="500" r:id="rId83"/>
    <p:sldId id="503" r:id="rId84"/>
    <p:sldId id="504" r:id="rId85"/>
    <p:sldId id="505"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8" r:id="rId101"/>
    <p:sldId id="359" r:id="rId102"/>
    <p:sldId id="371" r:id="rId103"/>
    <p:sldId id="370" r:id="rId104"/>
    <p:sldId id="369" r:id="rId105"/>
    <p:sldId id="368" r:id="rId106"/>
    <p:sldId id="367" r:id="rId107"/>
    <p:sldId id="366" r:id="rId108"/>
    <p:sldId id="365" r:id="rId109"/>
    <p:sldId id="364" r:id="rId110"/>
    <p:sldId id="363" r:id="rId111"/>
    <p:sldId id="362" r:id="rId112"/>
    <p:sldId id="361" r:id="rId113"/>
    <p:sldId id="512" r:id="rId114"/>
    <p:sldId id="513" r:id="rId115"/>
    <p:sldId id="514" r:id="rId116"/>
    <p:sldId id="515" r:id="rId117"/>
    <p:sldId id="516" r:id="rId118"/>
    <p:sldId id="517" r:id="rId119"/>
    <p:sldId id="518" r:id="rId120"/>
    <p:sldId id="519" r:id="rId121"/>
    <p:sldId id="520" r:id="rId122"/>
    <p:sldId id="521" r:id="rId123"/>
    <p:sldId id="522" r:id="rId124"/>
    <p:sldId id="523" r:id="rId125"/>
    <p:sldId id="524" r:id="rId126"/>
    <p:sldId id="525" r:id="rId127"/>
    <p:sldId id="526" r:id="rId128"/>
    <p:sldId id="527" r:id="rId129"/>
    <p:sldId id="528" r:id="rId130"/>
    <p:sldId id="529" r:id="rId131"/>
    <p:sldId id="530" r:id="rId132"/>
    <p:sldId id="531" r:id="rId133"/>
    <p:sldId id="532" r:id="rId134"/>
    <p:sldId id="533" r:id="rId135"/>
    <p:sldId id="534" r:id="rId136"/>
    <p:sldId id="536" r:id="rId137"/>
    <p:sldId id="564" r:id="rId138"/>
    <p:sldId id="565" r:id="rId139"/>
    <p:sldId id="588" r:id="rId140"/>
    <p:sldId id="566" r:id="rId141"/>
    <p:sldId id="537" r:id="rId142"/>
    <p:sldId id="538" r:id="rId143"/>
    <p:sldId id="539" r:id="rId144"/>
    <p:sldId id="540" r:id="rId145"/>
    <p:sldId id="541" r:id="rId146"/>
    <p:sldId id="542" r:id="rId147"/>
    <p:sldId id="543" r:id="rId148"/>
    <p:sldId id="544" r:id="rId149"/>
    <p:sldId id="567" r:id="rId150"/>
    <p:sldId id="568" r:id="rId151"/>
    <p:sldId id="545" r:id="rId152"/>
    <p:sldId id="569" r:id="rId153"/>
    <p:sldId id="570" r:id="rId154"/>
    <p:sldId id="546" r:id="rId155"/>
    <p:sldId id="571" r:id="rId156"/>
    <p:sldId id="547" r:id="rId157"/>
    <p:sldId id="572" r:id="rId158"/>
    <p:sldId id="548" r:id="rId159"/>
    <p:sldId id="573" r:id="rId160"/>
    <p:sldId id="549" r:id="rId161"/>
    <p:sldId id="574" r:id="rId162"/>
    <p:sldId id="550" r:id="rId163"/>
    <p:sldId id="575" r:id="rId164"/>
    <p:sldId id="551" r:id="rId165"/>
    <p:sldId id="576" r:id="rId166"/>
    <p:sldId id="552" r:id="rId167"/>
    <p:sldId id="577" r:id="rId168"/>
    <p:sldId id="555" r:id="rId169"/>
    <p:sldId id="581" r:id="rId170"/>
    <p:sldId id="556" r:id="rId171"/>
    <p:sldId id="557" r:id="rId172"/>
    <p:sldId id="558" r:id="rId173"/>
    <p:sldId id="559" r:id="rId174"/>
    <p:sldId id="560" r:id="rId175"/>
    <p:sldId id="561" r:id="rId176"/>
    <p:sldId id="582" r:id="rId177"/>
    <p:sldId id="583" r:id="rId178"/>
    <p:sldId id="584" r:id="rId179"/>
    <p:sldId id="585" r:id="rId180"/>
    <p:sldId id="586" r:id="rId181"/>
    <p:sldId id="433" r:id="rId182"/>
    <p:sldId id="434" r:id="rId183"/>
    <p:sldId id="435" r:id="rId184"/>
    <p:sldId id="439" r:id="rId185"/>
    <p:sldId id="438" r:id="rId186"/>
    <p:sldId id="437" r:id="rId187"/>
    <p:sldId id="440" r:id="rId188"/>
    <p:sldId id="436" r:id="rId189"/>
    <p:sldId id="441" r:id="rId190"/>
    <p:sldId id="587" r:id="rId191"/>
    <p:sldId id="443" r:id="rId192"/>
    <p:sldId id="448" r:id="rId193"/>
    <p:sldId id="447" r:id="rId194"/>
    <p:sldId id="446" r:id="rId195"/>
    <p:sldId id="445" r:id="rId196"/>
    <p:sldId id="458" r:id="rId197"/>
    <p:sldId id="457" r:id="rId198"/>
    <p:sldId id="456" r:id="rId199"/>
    <p:sldId id="455" r:id="rId200"/>
    <p:sldId id="454" r:id="rId201"/>
    <p:sldId id="453" r:id="rId202"/>
    <p:sldId id="452" r:id="rId203"/>
    <p:sldId id="451" r:id="rId204"/>
    <p:sldId id="450" r:id="rId205"/>
    <p:sldId id="449" r:id="rId206"/>
    <p:sldId id="459" r:id="rId207"/>
    <p:sldId id="460" r:id="rId208"/>
    <p:sldId id="461" r:id="rId209"/>
    <p:sldId id="462" r:id="rId210"/>
    <p:sldId id="463" r:id="rId211"/>
    <p:sldId id="464" r:id="rId212"/>
    <p:sldId id="465" r:id="rId213"/>
    <p:sldId id="466" r:id="rId214"/>
    <p:sldId id="467" r:id="rId215"/>
    <p:sldId id="468" r:id="rId216"/>
    <p:sldId id="470" r:id="rId217"/>
    <p:sldId id="469" r:id="rId218"/>
    <p:sldId id="471" r:id="rId219"/>
    <p:sldId id="472" r:id="rId220"/>
    <p:sldId id="473" r:id="rId221"/>
    <p:sldId id="474" r:id="rId222"/>
    <p:sldId id="475" r:id="rId223"/>
    <p:sldId id="476" r:id="rId224"/>
    <p:sldId id="477" r:id="rId225"/>
    <p:sldId id="478" r:id="rId226"/>
    <p:sldId id="479" r:id="rId227"/>
    <p:sldId id="480" r:id="rId228"/>
    <p:sldId id="481" r:id="rId229"/>
    <p:sldId id="483" r:id="rId230"/>
    <p:sldId id="482" r:id="rId231"/>
    <p:sldId id="484" r:id="rId232"/>
    <p:sldId id="485" r:id="rId233"/>
    <p:sldId id="486" r:id="rId234"/>
    <p:sldId id="487" r:id="rId235"/>
    <p:sldId id="488" r:id="rId236"/>
    <p:sldId id="489" r:id="rId237"/>
    <p:sldId id="589" r:id="rId238"/>
    <p:sldId id="590" r:id="rId239"/>
    <p:sldId id="591" r:id="rId240"/>
    <p:sldId id="592" r:id="rId241"/>
    <p:sldId id="593" r:id="rId242"/>
    <p:sldId id="594" r:id="rId243"/>
    <p:sldId id="595" r:id="rId244"/>
    <p:sldId id="596" r:id="rId245"/>
    <p:sldId id="597" r:id="rId246"/>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9466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scatterChart>
        <c:scatterStyle val="smoothMarker"/>
        <c:ser>
          <c:idx val="0"/>
          <c:order val="0"/>
          <c:marker>
            <c:symbol val="none"/>
          </c:marker>
          <c:xVal>
            <c:numRef>
              <c:f>Sheet1!$A$1:$A$16</c:f>
              <c:numCache>
                <c:formatCode>General</c:formatCode>
                <c:ptCount val="16"/>
                <c:pt idx="0">
                  <c:v>1970</c:v>
                </c:pt>
                <c:pt idx="1">
                  <c:v>1972</c:v>
                </c:pt>
                <c:pt idx="2">
                  <c:v>1974</c:v>
                </c:pt>
                <c:pt idx="3">
                  <c:v>1976</c:v>
                </c:pt>
                <c:pt idx="4">
                  <c:v>1978</c:v>
                </c:pt>
                <c:pt idx="5">
                  <c:v>1980</c:v>
                </c:pt>
                <c:pt idx="6">
                  <c:v>1982</c:v>
                </c:pt>
                <c:pt idx="7">
                  <c:v>1984</c:v>
                </c:pt>
                <c:pt idx="8">
                  <c:v>1986</c:v>
                </c:pt>
                <c:pt idx="9">
                  <c:v>1988</c:v>
                </c:pt>
                <c:pt idx="10">
                  <c:v>1990</c:v>
                </c:pt>
                <c:pt idx="11">
                  <c:v>1992</c:v>
                </c:pt>
                <c:pt idx="12">
                  <c:v>1994</c:v>
                </c:pt>
                <c:pt idx="13">
                  <c:v>1996</c:v>
                </c:pt>
                <c:pt idx="14">
                  <c:v>1998</c:v>
                </c:pt>
                <c:pt idx="15">
                  <c:v>2000</c:v>
                </c:pt>
              </c:numCache>
            </c:numRef>
          </c:xVal>
          <c:yVal>
            <c:numRef>
              <c:f>Sheet1!$B$1:$B$16</c:f>
              <c:numCache>
                <c:formatCode>General</c:formatCode>
                <c:ptCount val="16"/>
                <c:pt idx="0">
                  <c:v>35</c:v>
                </c:pt>
                <c:pt idx="1">
                  <c:v>42</c:v>
                </c:pt>
                <c:pt idx="2">
                  <c:v>55</c:v>
                </c:pt>
                <c:pt idx="3">
                  <c:v>60</c:v>
                </c:pt>
                <c:pt idx="4">
                  <c:v>52</c:v>
                </c:pt>
                <c:pt idx="5">
                  <c:v>37</c:v>
                </c:pt>
                <c:pt idx="6">
                  <c:v>20</c:v>
                </c:pt>
                <c:pt idx="7">
                  <c:v>14</c:v>
                </c:pt>
                <c:pt idx="8">
                  <c:v>20</c:v>
                </c:pt>
                <c:pt idx="9">
                  <c:v>28</c:v>
                </c:pt>
                <c:pt idx="10">
                  <c:v>35</c:v>
                </c:pt>
                <c:pt idx="11">
                  <c:v>45</c:v>
                </c:pt>
                <c:pt idx="12">
                  <c:v>50</c:v>
                </c:pt>
                <c:pt idx="13">
                  <c:v>46</c:v>
                </c:pt>
                <c:pt idx="14">
                  <c:v>40</c:v>
                </c:pt>
                <c:pt idx="15">
                  <c:v>35</c:v>
                </c:pt>
              </c:numCache>
            </c:numRef>
          </c:yVal>
          <c:smooth val="1"/>
        </c:ser>
        <c:ser>
          <c:idx val="1"/>
          <c:order val="1"/>
          <c:marker>
            <c:symbol val="none"/>
          </c:marker>
          <c:xVal>
            <c:numRef>
              <c:f>Sheet1!$A$1:$A$16</c:f>
              <c:numCache>
                <c:formatCode>General</c:formatCode>
                <c:ptCount val="16"/>
                <c:pt idx="0">
                  <c:v>1970</c:v>
                </c:pt>
                <c:pt idx="1">
                  <c:v>1972</c:v>
                </c:pt>
                <c:pt idx="2">
                  <c:v>1974</c:v>
                </c:pt>
                <c:pt idx="3">
                  <c:v>1976</c:v>
                </c:pt>
                <c:pt idx="4">
                  <c:v>1978</c:v>
                </c:pt>
                <c:pt idx="5">
                  <c:v>1980</c:v>
                </c:pt>
                <c:pt idx="6">
                  <c:v>1982</c:v>
                </c:pt>
                <c:pt idx="7">
                  <c:v>1984</c:v>
                </c:pt>
                <c:pt idx="8">
                  <c:v>1986</c:v>
                </c:pt>
                <c:pt idx="9">
                  <c:v>1988</c:v>
                </c:pt>
                <c:pt idx="10">
                  <c:v>1990</c:v>
                </c:pt>
                <c:pt idx="11">
                  <c:v>1992</c:v>
                </c:pt>
                <c:pt idx="12">
                  <c:v>1994</c:v>
                </c:pt>
                <c:pt idx="13">
                  <c:v>1996</c:v>
                </c:pt>
                <c:pt idx="14">
                  <c:v>1998</c:v>
                </c:pt>
                <c:pt idx="15">
                  <c:v>2000</c:v>
                </c:pt>
              </c:numCache>
            </c:numRef>
          </c:xVal>
          <c:yVal>
            <c:numRef>
              <c:f>Sheet1!$C$1:$C$16</c:f>
              <c:numCache>
                <c:formatCode>General</c:formatCode>
                <c:ptCount val="16"/>
                <c:pt idx="0">
                  <c:v>20</c:v>
                </c:pt>
                <c:pt idx="1">
                  <c:v>22</c:v>
                </c:pt>
                <c:pt idx="2">
                  <c:v>28</c:v>
                </c:pt>
                <c:pt idx="3">
                  <c:v>38</c:v>
                </c:pt>
                <c:pt idx="4">
                  <c:v>46</c:v>
                </c:pt>
                <c:pt idx="5">
                  <c:v>52</c:v>
                </c:pt>
                <c:pt idx="6">
                  <c:v>55</c:v>
                </c:pt>
                <c:pt idx="7">
                  <c:v>45</c:v>
                </c:pt>
                <c:pt idx="8">
                  <c:v>30</c:v>
                </c:pt>
                <c:pt idx="9">
                  <c:v>20</c:v>
                </c:pt>
                <c:pt idx="10">
                  <c:v>16</c:v>
                </c:pt>
                <c:pt idx="11">
                  <c:v>25</c:v>
                </c:pt>
                <c:pt idx="12">
                  <c:v>32</c:v>
                </c:pt>
                <c:pt idx="13">
                  <c:v>38</c:v>
                </c:pt>
                <c:pt idx="14">
                  <c:v>35</c:v>
                </c:pt>
                <c:pt idx="15">
                  <c:v>20</c:v>
                </c:pt>
              </c:numCache>
            </c:numRef>
          </c:yVal>
          <c:smooth val="1"/>
        </c:ser>
        <c:axId val="71998464"/>
        <c:axId val="72110848"/>
      </c:scatterChart>
      <c:valAx>
        <c:axId val="71998464"/>
        <c:scaling>
          <c:orientation val="minMax"/>
        </c:scaling>
        <c:axPos val="b"/>
        <c:numFmt formatCode="General" sourceLinked="1"/>
        <c:tickLblPos val="nextTo"/>
        <c:crossAx val="72110848"/>
        <c:crosses val="autoZero"/>
        <c:crossBetween val="midCat"/>
      </c:valAx>
      <c:valAx>
        <c:axId val="72110848"/>
        <c:scaling>
          <c:orientation val="minMax"/>
        </c:scaling>
        <c:axPos val="l"/>
        <c:majorGridlines/>
        <c:numFmt formatCode="General" sourceLinked="1"/>
        <c:tickLblPos val="nextTo"/>
        <c:crossAx val="71998464"/>
        <c:crosses val="autoZero"/>
        <c:crossBetween val="midCat"/>
      </c:valAx>
    </c:plotArea>
    <c:legend>
      <c:legendPos val="r"/>
      <c:layout/>
    </c:legend>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7560CB-23E4-4B18-8EC1-12A54C11353F}" type="datetimeFigureOut">
              <a:rPr lang="en-US"/>
              <a:pPr>
                <a:defRPr/>
              </a:pPr>
              <a:t>1/14/2012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C29A434-A341-4FC9-B336-9D393C90BC7A}"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59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E733FA-2DC9-4B3A-B19B-3AE3FBC69B29}" type="slidenum">
              <a:rPr lang="en-CA" smtClean="0"/>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8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321F8F-EC35-4F2B-B65F-C44924EAA3BF}" type="slidenum">
              <a:rPr lang="en-CA" smtClean="0"/>
              <a:pPr/>
              <a:t>10</a:t>
            </a:fld>
            <a:endParaRPr lang="en-CA"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68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725A11-D184-4887-BB8D-80DA93C220E5}" type="slidenum">
              <a:rPr lang="en-CA" smtClean="0"/>
              <a:pPr/>
              <a:t>100</a:t>
            </a:fld>
            <a:endParaRPr lang="en-CA"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69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D5C417-E22D-4D0F-A608-FD94926B1C4B}" type="slidenum">
              <a:rPr lang="en-CA" smtClean="0"/>
              <a:pPr/>
              <a:t>101</a:t>
            </a:fld>
            <a:endParaRPr lang="en-CA"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0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36CB1C-BF02-4D05-AB1B-7C5FF3E1E6C0}" type="slidenum">
              <a:rPr lang="en-CA" smtClean="0"/>
              <a:pPr/>
              <a:t>102</a:t>
            </a:fld>
            <a:endParaRPr lang="en-CA"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1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A3D2FE-555B-4650-A42E-E04472F5035D}" type="slidenum">
              <a:rPr lang="en-CA" smtClean="0"/>
              <a:pPr/>
              <a:t>103</a:t>
            </a:fld>
            <a:endParaRPr lang="en-CA"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49FEE-7F4F-4F61-9D95-56E513A1F64E}" type="slidenum">
              <a:rPr lang="en-CA" smtClean="0"/>
              <a:pPr/>
              <a:t>104</a:t>
            </a:fld>
            <a:endParaRPr lang="en-CA"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3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30DD2-A993-414B-945D-2FB5FD5EC24A}" type="slidenum">
              <a:rPr lang="en-CA" smtClean="0"/>
              <a:pPr/>
              <a:t>105</a:t>
            </a:fld>
            <a:endParaRPr lang="en-CA"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p:spPr>
      </p:sp>
      <p:sp>
        <p:nvSpPr>
          <p:cNvPr id="374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4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E9D3A0-6F52-41A6-B37E-39F623DC2AE5}" type="slidenum">
              <a:rPr lang="en-CA" smtClean="0"/>
              <a:pPr/>
              <a:t>106</a:t>
            </a:fld>
            <a:endParaRPr lang="en-CA"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p:spPr>
      </p:sp>
      <p:sp>
        <p:nvSpPr>
          <p:cNvPr id="375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5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8EE924-9DC3-45B9-B9B3-D498C7B8733F}" type="slidenum">
              <a:rPr lang="en-CA" smtClean="0"/>
              <a:pPr/>
              <a:t>107</a:t>
            </a:fld>
            <a:endParaRPr lang="en-CA"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6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A394A7-82C3-46A1-BE33-CB3D7B611CD0}" type="slidenum">
              <a:rPr lang="en-CA" smtClean="0"/>
              <a:pPr/>
              <a:t>108</a:t>
            </a:fld>
            <a:endParaRPr lang="en-CA"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p:spPr>
      </p:sp>
      <p:sp>
        <p:nvSpPr>
          <p:cNvPr id="377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7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62CBD5-FD69-4392-A1ED-71CDD0FBEA99}" type="slidenum">
              <a:rPr lang="en-CA" smtClean="0"/>
              <a:pPr/>
              <a:t>109</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9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713975-C9D9-43B7-8A4F-C6C9C3CCFAD3}" type="slidenum">
              <a:rPr lang="en-CA" smtClean="0"/>
              <a:pPr/>
              <a:t>11</a:t>
            </a:fld>
            <a:endParaRPr lang="en-CA"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bwMode="auto">
          <a:noFill/>
          <a:ln>
            <a:solidFill>
              <a:srgbClr val="000000"/>
            </a:solidFill>
            <a:miter lim="800000"/>
            <a:headEnd/>
            <a:tailEnd/>
          </a:ln>
        </p:spPr>
      </p:sp>
      <p:sp>
        <p:nvSpPr>
          <p:cNvPr id="378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8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12C5E-F9BF-4A39-88FD-3095A44F8A6C}" type="slidenum">
              <a:rPr lang="en-CA" smtClean="0"/>
              <a:pPr/>
              <a:t>110</a:t>
            </a:fld>
            <a:endParaRPr lang="en-CA"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p:spPr>
      </p:sp>
      <p:sp>
        <p:nvSpPr>
          <p:cNvPr id="379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9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2F2F49-978D-4A63-B33C-C0C2EDF410DA}" type="slidenum">
              <a:rPr lang="en-CA" smtClean="0"/>
              <a:pPr/>
              <a:t>111</a:t>
            </a:fld>
            <a:endParaRPr lang="en-CA"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0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FC51F8-9AC8-4138-BB92-019252D350EA}" type="slidenum">
              <a:rPr lang="en-CA" smtClean="0"/>
              <a:pPr/>
              <a:t>112</a:t>
            </a:fld>
            <a:endParaRPr lang="en-CA"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1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DF3633-8CAB-49BA-B111-7645507729C1}" type="slidenum">
              <a:rPr lang="en-CA" smtClean="0"/>
              <a:pPr/>
              <a:t>113</a:t>
            </a:fld>
            <a:endParaRPr lang="en-CA"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p:spPr>
      </p:sp>
      <p:sp>
        <p:nvSpPr>
          <p:cNvPr id="382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2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4DFA3A-CA37-4687-8BF5-AB2B6E4F874C}" type="slidenum">
              <a:rPr lang="en-CA" smtClean="0"/>
              <a:pPr/>
              <a:t>114</a:t>
            </a:fld>
            <a:endParaRPr lang="en-CA"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p:spPr>
      </p:sp>
      <p:sp>
        <p:nvSpPr>
          <p:cNvPr id="384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4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4800CD-80E7-457E-87CA-ADC4C8DA56A8}" type="slidenum">
              <a:rPr lang="en-CA" smtClean="0"/>
              <a:pPr/>
              <a:t>115</a:t>
            </a:fld>
            <a:endParaRPr lang="en-CA"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5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67830F-DD49-4913-BDC4-0B1E796EFC21}" type="slidenum">
              <a:rPr lang="en-CA" smtClean="0"/>
              <a:pPr/>
              <a:t>116</a:t>
            </a:fld>
            <a:endParaRPr lang="en-CA"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p:spPr>
      </p:sp>
      <p:sp>
        <p:nvSpPr>
          <p:cNvPr id="386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6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F556E3-737C-4CA7-A068-51D21D938A81}" type="slidenum">
              <a:rPr lang="en-CA" smtClean="0"/>
              <a:pPr/>
              <a:t>117</a:t>
            </a:fld>
            <a:endParaRPr lang="en-CA"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bwMode="auto">
          <a:noFill/>
          <a:ln>
            <a:solidFill>
              <a:srgbClr val="000000"/>
            </a:solidFill>
            <a:miter lim="800000"/>
            <a:headEnd/>
            <a:tailEnd/>
          </a:ln>
        </p:spPr>
      </p:sp>
      <p:sp>
        <p:nvSpPr>
          <p:cNvPr id="387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7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08C526-6A8A-4245-97D5-AD6C07B78457}" type="slidenum">
              <a:rPr lang="en-CA" smtClean="0"/>
              <a:pPr/>
              <a:t>118</a:t>
            </a:fld>
            <a:endParaRPr lang="en-CA"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bwMode="auto">
          <a:noFill/>
          <a:ln>
            <a:solidFill>
              <a:srgbClr val="000000"/>
            </a:solidFill>
            <a:miter lim="800000"/>
            <a:headEnd/>
            <a:tailEnd/>
          </a:ln>
        </p:spPr>
      </p:sp>
      <p:sp>
        <p:nvSpPr>
          <p:cNvPr id="388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8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EE67A3-336C-469E-9AF7-B7CAC21BE9A3}" type="slidenum">
              <a:rPr lang="en-CA" smtClean="0"/>
              <a:pPr/>
              <a:t>119</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0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CCF0FB-BB3B-422B-A21F-7AE9CFD246C2}" type="slidenum">
              <a:rPr lang="en-CA" smtClean="0"/>
              <a:pPr/>
              <a:t>12</a:t>
            </a:fld>
            <a:endParaRPr lang="en-CA"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bwMode="auto">
          <a:noFill/>
          <a:ln>
            <a:solidFill>
              <a:srgbClr val="000000"/>
            </a:solidFill>
            <a:miter lim="800000"/>
            <a:headEnd/>
            <a:tailEnd/>
          </a:ln>
        </p:spPr>
      </p:sp>
      <p:sp>
        <p:nvSpPr>
          <p:cNvPr id="389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89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5DA3DE-BA3C-44F7-97C3-275904D9621A}" type="slidenum">
              <a:rPr lang="en-CA" smtClean="0"/>
              <a:pPr/>
              <a:t>120</a:t>
            </a:fld>
            <a:endParaRPr lang="en-CA"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p:spPr>
      </p:sp>
      <p:sp>
        <p:nvSpPr>
          <p:cNvPr id="390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0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160CF5-A1D7-4868-A2F8-5D2A3BEC9239}" type="slidenum">
              <a:rPr lang="en-CA" smtClean="0"/>
              <a:pPr/>
              <a:t>121</a:t>
            </a:fld>
            <a:endParaRPr lang="en-CA"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bwMode="auto">
          <a:noFill/>
          <a:ln>
            <a:solidFill>
              <a:srgbClr val="000000"/>
            </a:solidFill>
            <a:miter lim="800000"/>
            <a:headEnd/>
            <a:tailEnd/>
          </a:ln>
        </p:spPr>
      </p:sp>
      <p:sp>
        <p:nvSpPr>
          <p:cNvPr id="391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1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6F913F-5BA7-4E63-B968-8FC6B059F50D}" type="slidenum">
              <a:rPr lang="en-CA" smtClean="0"/>
              <a:pPr/>
              <a:t>122</a:t>
            </a:fld>
            <a:endParaRPr lang="en-CA"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bwMode="auto">
          <a:noFill/>
          <a:ln>
            <a:solidFill>
              <a:srgbClr val="000000"/>
            </a:solidFill>
            <a:miter lim="800000"/>
            <a:headEnd/>
            <a:tailEnd/>
          </a:ln>
        </p:spPr>
      </p:sp>
      <p:sp>
        <p:nvSpPr>
          <p:cNvPr id="392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2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077BF5-AACF-4CAE-899C-EF4465599BBF}" type="slidenum">
              <a:rPr lang="en-CA" smtClean="0"/>
              <a:pPr/>
              <a:t>123</a:t>
            </a:fld>
            <a:endParaRPr lang="en-CA"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bwMode="auto">
          <a:noFill/>
          <a:ln>
            <a:solidFill>
              <a:srgbClr val="000000"/>
            </a:solidFill>
            <a:miter lim="800000"/>
            <a:headEnd/>
            <a:tailEnd/>
          </a:ln>
        </p:spPr>
      </p:sp>
      <p:sp>
        <p:nvSpPr>
          <p:cNvPr id="393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3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6EF11D-3248-4B2A-B21B-240032C5FBA5}" type="slidenum">
              <a:rPr lang="en-CA" smtClean="0"/>
              <a:pPr/>
              <a:t>124</a:t>
            </a:fld>
            <a:endParaRPr lang="en-CA"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noFill/>
          <a:ln>
            <a:solidFill>
              <a:srgbClr val="000000"/>
            </a:solidFill>
            <a:miter lim="800000"/>
            <a:headEnd/>
            <a:tailEnd/>
          </a:ln>
        </p:spPr>
      </p:sp>
      <p:sp>
        <p:nvSpPr>
          <p:cNvPr id="394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4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A85A11-124B-4136-B5B0-5F1A3B2D86EB}" type="slidenum">
              <a:rPr lang="en-CA" smtClean="0"/>
              <a:pPr/>
              <a:t>125</a:t>
            </a:fld>
            <a:endParaRPr lang="en-CA"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bwMode="auto">
          <a:noFill/>
          <a:ln>
            <a:solidFill>
              <a:srgbClr val="000000"/>
            </a:solidFill>
            <a:miter lim="800000"/>
            <a:headEnd/>
            <a:tailEnd/>
          </a:ln>
        </p:spPr>
      </p:sp>
      <p:sp>
        <p:nvSpPr>
          <p:cNvPr id="395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5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C9A2DF-010E-4AE7-B89B-CAA09B91255D}" type="slidenum">
              <a:rPr lang="en-CA" smtClean="0"/>
              <a:pPr/>
              <a:t>126</a:t>
            </a:fld>
            <a:endParaRPr lang="en-CA"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p:spPr>
      </p:sp>
      <p:sp>
        <p:nvSpPr>
          <p:cNvPr id="396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6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531506-CAFB-41B9-99FC-8C506B18AA38}" type="slidenum">
              <a:rPr lang="en-CA" smtClean="0"/>
              <a:pPr/>
              <a:t>127</a:t>
            </a:fld>
            <a:endParaRPr lang="en-CA"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bwMode="auto">
          <a:noFill/>
          <a:ln>
            <a:solidFill>
              <a:srgbClr val="000000"/>
            </a:solidFill>
            <a:miter lim="800000"/>
            <a:headEnd/>
            <a:tailEnd/>
          </a:ln>
        </p:spPr>
      </p:sp>
      <p:sp>
        <p:nvSpPr>
          <p:cNvPr id="397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7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CF5F42-573E-4BC1-B218-A6180370819D}" type="slidenum">
              <a:rPr lang="en-CA" smtClean="0"/>
              <a:pPr/>
              <a:t>128</a:t>
            </a:fld>
            <a:endParaRPr lang="en-CA"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8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8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9D959B-10FA-4850-80FE-4AB9C9D1C6BD}" type="slidenum">
              <a:rPr lang="en-CA" smtClean="0"/>
              <a:pPr/>
              <a:t>129</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1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80537A-F80C-482B-810D-17DF71951D21}" type="slidenum">
              <a:rPr lang="en-CA" smtClean="0"/>
              <a:pPr/>
              <a:t>13</a:t>
            </a:fld>
            <a:endParaRPr lang="en-CA"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bwMode="auto">
          <a:noFill/>
          <a:ln>
            <a:solidFill>
              <a:srgbClr val="000000"/>
            </a:solidFill>
            <a:miter lim="800000"/>
            <a:headEnd/>
            <a:tailEnd/>
          </a:ln>
        </p:spPr>
      </p:sp>
      <p:sp>
        <p:nvSpPr>
          <p:cNvPr id="399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9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CBFB76-8FC5-4FCF-9CE1-416F565B113B}" type="slidenum">
              <a:rPr lang="en-CA" smtClean="0"/>
              <a:pPr/>
              <a:t>130</a:t>
            </a:fld>
            <a:endParaRPr lang="en-CA"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p:spPr>
      </p:sp>
      <p:sp>
        <p:nvSpPr>
          <p:cNvPr id="400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0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3BCC3-2C77-4A46-A566-95C35E6D1EE4}" type="slidenum">
              <a:rPr lang="en-CA" smtClean="0"/>
              <a:pPr/>
              <a:t>131</a:t>
            </a:fld>
            <a:endParaRPr lang="en-CA"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noFill/>
          <a:ln>
            <a:solidFill>
              <a:srgbClr val="000000"/>
            </a:solidFill>
            <a:miter lim="800000"/>
            <a:headEnd/>
            <a:tailEnd/>
          </a:ln>
        </p:spPr>
      </p:sp>
      <p:sp>
        <p:nvSpPr>
          <p:cNvPr id="401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1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926BC-512C-4C96-9784-82A6C98F8E0C}" type="slidenum">
              <a:rPr lang="en-CA" smtClean="0"/>
              <a:pPr/>
              <a:t>132</a:t>
            </a:fld>
            <a:endParaRPr lang="en-CA"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p:spPr>
      </p:sp>
      <p:sp>
        <p:nvSpPr>
          <p:cNvPr id="402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2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44D950-A55F-4A6B-BEDF-8519D633183D}" type="slidenum">
              <a:rPr lang="en-CA" smtClean="0"/>
              <a:pPr/>
              <a:t>133</a:t>
            </a:fld>
            <a:endParaRPr lang="en-CA"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3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64271-D902-4EBC-870A-F2ABDDD98112}" type="slidenum">
              <a:rPr lang="en-CA" smtClean="0"/>
              <a:pPr/>
              <a:t>134</a:t>
            </a:fld>
            <a:endParaRPr lang="en-CA"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p:spPr>
      </p:sp>
      <p:sp>
        <p:nvSpPr>
          <p:cNvPr id="404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4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CDEBDB-8DD3-4E04-A533-88EAB193F1AE}" type="slidenum">
              <a:rPr lang="en-CA" smtClean="0"/>
              <a:pPr/>
              <a:t>135</a:t>
            </a:fld>
            <a:endParaRPr lang="en-CA"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p:spPr>
      </p:sp>
      <p:sp>
        <p:nvSpPr>
          <p:cNvPr id="408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8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F1F5C-D6EB-48CA-843D-85C9F6FB42F6}" type="slidenum">
              <a:rPr lang="en-CA" smtClean="0"/>
              <a:pPr/>
              <a:t>136</a:t>
            </a:fld>
            <a:endParaRPr lang="en-CA"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9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98ED4F-06E9-4E28-BBF1-50FACEC66C8C}" type="slidenum">
              <a:rPr lang="en-CA" smtClean="0"/>
              <a:pPr/>
              <a:t>137</a:t>
            </a:fld>
            <a:endParaRPr lang="en-CA"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p:spPr>
      </p:sp>
      <p:sp>
        <p:nvSpPr>
          <p:cNvPr id="410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0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51C7F5-F446-40D1-8368-1ECF8B8CD23F}" type="slidenum">
              <a:rPr lang="en-CA" smtClean="0"/>
              <a:pPr/>
              <a:t>138</a:t>
            </a:fld>
            <a:endParaRPr lang="en-CA"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3A260F-AA49-4D95-9432-53898AF830A4}" type="slidenum">
              <a:rPr lang="en-CA" smtClean="0"/>
              <a:pPr/>
              <a:t>139</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2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86703E-3F6D-4174-B1C7-405A110A10F0}" type="slidenum">
              <a:rPr lang="en-CA" smtClean="0"/>
              <a:pPr/>
              <a:t>14</a:t>
            </a:fld>
            <a:endParaRPr lang="en-CA"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2C6CED-60DE-4D07-B7C8-2AE62BBBAC17}" type="slidenum">
              <a:rPr lang="en-CA" smtClean="0"/>
              <a:pPr/>
              <a:t>140</a:t>
            </a:fld>
            <a:endParaRPr lang="en-CA"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p:spPr>
      </p:sp>
      <p:sp>
        <p:nvSpPr>
          <p:cNvPr id="413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3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622476-AD10-4B84-A589-AEFEFB27C22D}" type="slidenum">
              <a:rPr lang="en-CA" smtClean="0"/>
              <a:pPr/>
              <a:t>148</a:t>
            </a:fld>
            <a:endParaRPr lang="en-CA"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noFill/>
          <a:ln>
            <a:solidFill>
              <a:srgbClr val="000000"/>
            </a:solidFill>
            <a:miter lim="800000"/>
            <a:headEnd/>
            <a:tailEnd/>
          </a:ln>
        </p:spPr>
      </p:sp>
      <p:sp>
        <p:nvSpPr>
          <p:cNvPr id="414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4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6046FE-4018-47D8-BD0B-7D99855CF3E5}" type="slidenum">
              <a:rPr lang="en-CA" smtClean="0"/>
              <a:pPr/>
              <a:t>149</a:t>
            </a:fld>
            <a:endParaRPr lang="en-CA"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noFill/>
          <a:ln>
            <a:solidFill>
              <a:srgbClr val="000000"/>
            </a:solidFill>
            <a:miter lim="800000"/>
            <a:headEnd/>
            <a:tailEnd/>
          </a:ln>
        </p:spPr>
      </p:sp>
      <p:sp>
        <p:nvSpPr>
          <p:cNvPr id="415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5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683F86-D3B9-4847-AC4E-2023ECAC4803}" type="slidenum">
              <a:rPr lang="en-CA" smtClean="0"/>
              <a:pPr/>
              <a:t>150</a:t>
            </a:fld>
            <a:endParaRPr lang="en-CA"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p:spPr>
      </p:sp>
      <p:sp>
        <p:nvSpPr>
          <p:cNvPr id="416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6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A95F31-819D-4C99-B11C-D62AE539493C}" type="slidenum">
              <a:rPr lang="en-CA" smtClean="0"/>
              <a:pPr/>
              <a:t>151</a:t>
            </a:fld>
            <a:endParaRPr lang="en-CA"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7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92F56E-D8CC-4FFB-B218-C76C1A323CC4}" type="slidenum">
              <a:rPr lang="en-CA" smtClean="0"/>
              <a:pPr/>
              <a:t>152</a:t>
            </a:fld>
            <a:endParaRPr lang="en-CA"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8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C7E0B6-0423-4822-9248-37160589178A}" type="slidenum">
              <a:rPr lang="en-CA" smtClean="0"/>
              <a:pPr/>
              <a:t>153</a:t>
            </a:fld>
            <a:endParaRPr lang="en-CA"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19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E47D9E-F725-4A4E-8036-2D39C6925397}" type="slidenum">
              <a:rPr lang="en-CA" smtClean="0"/>
              <a:pPr/>
              <a:t>154</a:t>
            </a:fld>
            <a:endParaRPr lang="en-CA"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p:spPr>
      </p:sp>
      <p:sp>
        <p:nvSpPr>
          <p:cNvPr id="420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0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5054B3-E22C-403D-B6FB-FA17A47D9ADC}" type="slidenum">
              <a:rPr lang="en-CA" smtClean="0"/>
              <a:pPr/>
              <a:t>155</a:t>
            </a:fld>
            <a:endParaRPr lang="en-CA"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bwMode="auto">
          <a:noFill/>
          <a:ln>
            <a:solidFill>
              <a:srgbClr val="000000"/>
            </a:solidFill>
            <a:miter lim="800000"/>
            <a:headEnd/>
            <a:tailEnd/>
          </a:ln>
        </p:spPr>
      </p:sp>
      <p:sp>
        <p:nvSpPr>
          <p:cNvPr id="421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1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3E1913-828E-49A7-9132-B3137EBB29EC}" type="slidenum">
              <a:rPr lang="en-CA" smtClean="0"/>
              <a:pPr/>
              <a:t>156</a:t>
            </a:fld>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3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63CD87-F1EE-4972-BAE0-5B07C6C26CEC}" type="slidenum">
              <a:rPr lang="en-CA" smtClean="0"/>
              <a:pPr/>
              <a:t>15</a:t>
            </a:fld>
            <a:endParaRPr lang="en-CA"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p:spPr>
      </p:sp>
      <p:sp>
        <p:nvSpPr>
          <p:cNvPr id="422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2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82576-9D7C-4232-87A1-A23B4CFA16E3}" type="slidenum">
              <a:rPr lang="en-CA" smtClean="0"/>
              <a:pPr/>
              <a:t>157</a:t>
            </a:fld>
            <a:endParaRPr lang="en-CA"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bwMode="auto">
          <a:noFill/>
          <a:ln>
            <a:solidFill>
              <a:srgbClr val="000000"/>
            </a:solidFill>
            <a:miter lim="800000"/>
            <a:headEnd/>
            <a:tailEnd/>
          </a:ln>
        </p:spPr>
      </p:sp>
      <p:sp>
        <p:nvSpPr>
          <p:cNvPr id="423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3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DB0979-20FD-47F1-BA49-62E425E30387}" type="slidenum">
              <a:rPr lang="en-CA" smtClean="0"/>
              <a:pPr/>
              <a:t>158</a:t>
            </a:fld>
            <a:endParaRPr lang="en-CA"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p:spPr>
      </p:sp>
      <p:sp>
        <p:nvSpPr>
          <p:cNvPr id="424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4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48E1AF-D8AE-4B63-816B-3533061ADEDC}" type="slidenum">
              <a:rPr lang="en-CA" smtClean="0"/>
              <a:pPr/>
              <a:t>159</a:t>
            </a:fld>
            <a:endParaRPr lang="en-CA"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bwMode="auto">
          <a:noFill/>
          <a:ln>
            <a:solidFill>
              <a:srgbClr val="000000"/>
            </a:solidFill>
            <a:miter lim="800000"/>
            <a:headEnd/>
            <a:tailEnd/>
          </a:ln>
        </p:spPr>
      </p:sp>
      <p:sp>
        <p:nvSpPr>
          <p:cNvPr id="425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5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BADF02-FD2F-4F87-93FA-073BACC6DBB1}" type="slidenum">
              <a:rPr lang="en-CA" smtClean="0"/>
              <a:pPr/>
              <a:t>160</a:t>
            </a:fld>
            <a:endParaRPr lang="en-CA"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bwMode="auto">
          <a:noFill/>
          <a:ln>
            <a:solidFill>
              <a:srgbClr val="000000"/>
            </a:solidFill>
            <a:miter lim="800000"/>
            <a:headEnd/>
            <a:tailEnd/>
          </a:ln>
        </p:spPr>
      </p:sp>
      <p:sp>
        <p:nvSpPr>
          <p:cNvPr id="427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7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1FE3F2-8D3C-41F0-A338-B0696CC03AA5}" type="slidenum">
              <a:rPr lang="en-CA" smtClean="0"/>
              <a:pPr/>
              <a:t>161</a:t>
            </a:fld>
            <a:endParaRPr lang="en-CA"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bwMode="auto">
          <a:noFill/>
          <a:ln>
            <a:solidFill>
              <a:srgbClr val="000000"/>
            </a:solidFill>
            <a:miter lim="800000"/>
            <a:headEnd/>
            <a:tailEnd/>
          </a:ln>
        </p:spPr>
      </p:sp>
      <p:sp>
        <p:nvSpPr>
          <p:cNvPr id="428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8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9A3E71-D6FE-47D5-814D-F5723285FE28}" type="slidenum">
              <a:rPr lang="en-CA" smtClean="0"/>
              <a:pPr/>
              <a:t>162</a:t>
            </a:fld>
            <a:endParaRPr lang="en-CA"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p:spPr>
      </p:sp>
      <p:sp>
        <p:nvSpPr>
          <p:cNvPr id="429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29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DD29D9-6A35-4BB1-936E-48DC0E88CA99}" type="slidenum">
              <a:rPr lang="en-CA" smtClean="0"/>
              <a:pPr/>
              <a:t>163</a:t>
            </a:fld>
            <a:endParaRPr lang="en-CA"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bwMode="auto">
          <a:noFill/>
          <a:ln>
            <a:solidFill>
              <a:srgbClr val="000000"/>
            </a:solidFill>
            <a:miter lim="800000"/>
            <a:headEnd/>
            <a:tailEnd/>
          </a:ln>
        </p:spPr>
      </p:sp>
      <p:sp>
        <p:nvSpPr>
          <p:cNvPr id="430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0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A11191-3FEA-4B79-95C5-1AF0541214FC}" type="slidenum">
              <a:rPr lang="en-CA" smtClean="0"/>
              <a:pPr/>
              <a:t>164</a:t>
            </a:fld>
            <a:endParaRPr lang="en-CA"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p:spPr>
      </p:sp>
      <p:sp>
        <p:nvSpPr>
          <p:cNvPr id="431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1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E82359-C290-40F5-9AA7-FE95F010DD6B}" type="slidenum">
              <a:rPr lang="en-CA" smtClean="0"/>
              <a:pPr/>
              <a:t>165</a:t>
            </a:fld>
            <a:endParaRPr lang="en-CA"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bwMode="auto">
          <a:noFill/>
          <a:ln>
            <a:solidFill>
              <a:srgbClr val="000000"/>
            </a:solidFill>
            <a:miter lim="800000"/>
            <a:headEnd/>
            <a:tailEnd/>
          </a:ln>
        </p:spPr>
      </p:sp>
      <p:sp>
        <p:nvSpPr>
          <p:cNvPr id="432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2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8A8EDB-29D6-4D9E-8454-61AB918B847C}" type="slidenum">
              <a:rPr lang="en-CA" smtClean="0"/>
              <a:pPr/>
              <a:t>166</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4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086BEC-945D-4C5E-9417-D24F6B9668E6}" type="slidenum">
              <a:rPr lang="en-CA" smtClean="0"/>
              <a:pPr/>
              <a:t>16</a:t>
            </a:fld>
            <a:endParaRPr lang="en-CA"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p:spPr>
      </p:sp>
      <p:sp>
        <p:nvSpPr>
          <p:cNvPr id="433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3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F74CBD-7761-43A8-9A42-9ED65100E599}" type="slidenum">
              <a:rPr lang="en-CA" smtClean="0"/>
              <a:pPr/>
              <a:t>167</a:t>
            </a:fld>
            <a:endParaRPr lang="en-CA"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7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4F51ED-5311-4625-931B-5BAA183B4E69}" type="slidenum">
              <a:rPr lang="en-CA" smtClean="0"/>
              <a:pPr/>
              <a:t>168</a:t>
            </a:fld>
            <a:endParaRPr lang="en-CA"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bwMode="auto">
          <a:noFill/>
          <a:ln>
            <a:solidFill>
              <a:srgbClr val="000000"/>
            </a:solidFill>
            <a:miter lim="800000"/>
            <a:headEnd/>
            <a:tailEnd/>
          </a:ln>
        </p:spPr>
      </p:sp>
      <p:sp>
        <p:nvSpPr>
          <p:cNvPr id="438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8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FB3D84-38C5-4F6D-A0E2-3861D05625BF}" type="slidenum">
              <a:rPr lang="en-CA" smtClean="0"/>
              <a:pPr/>
              <a:t>169</a:t>
            </a:fld>
            <a:endParaRPr lang="en-CA"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39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19C7B-C2E2-4BE8-BA79-247523F0BA58}" type="slidenum">
              <a:rPr lang="en-CA" smtClean="0"/>
              <a:pPr/>
              <a:t>170</a:t>
            </a:fld>
            <a:endParaRPr lang="en-CA"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noFill/>
          <a:ln>
            <a:solidFill>
              <a:srgbClr val="000000"/>
            </a:solidFill>
            <a:miter lim="800000"/>
            <a:headEnd/>
            <a:tailEnd/>
          </a:ln>
        </p:spPr>
      </p:sp>
      <p:sp>
        <p:nvSpPr>
          <p:cNvPr id="440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0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039067-4638-4911-9DE5-B7ED066CCA37}" type="slidenum">
              <a:rPr lang="en-CA" smtClean="0"/>
              <a:pPr/>
              <a:t>171</a:t>
            </a:fld>
            <a:endParaRPr lang="en-CA"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p:spPr>
      </p:sp>
      <p:sp>
        <p:nvSpPr>
          <p:cNvPr id="441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1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0FDFD-8A44-4047-9A16-E2359B26BC38}" type="slidenum">
              <a:rPr lang="en-CA" smtClean="0"/>
              <a:pPr/>
              <a:t>172</a:t>
            </a:fld>
            <a:endParaRPr lang="en-CA"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bwMode="auto">
          <a:noFill/>
          <a:ln>
            <a:solidFill>
              <a:srgbClr val="000000"/>
            </a:solidFill>
            <a:miter lim="800000"/>
            <a:headEnd/>
            <a:tailEnd/>
          </a:ln>
        </p:spPr>
      </p:sp>
      <p:sp>
        <p:nvSpPr>
          <p:cNvPr id="442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2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E6322E-5D2C-4EA9-B594-87DDEAF06BB4}" type="slidenum">
              <a:rPr lang="en-CA" smtClean="0"/>
              <a:pPr/>
              <a:t>173</a:t>
            </a:fld>
            <a:endParaRPr lang="en-CA"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bwMode="auto">
          <a:noFill/>
          <a:ln>
            <a:solidFill>
              <a:srgbClr val="000000"/>
            </a:solidFill>
            <a:miter lim="800000"/>
            <a:headEnd/>
            <a:tailEnd/>
          </a:ln>
        </p:spPr>
      </p:sp>
      <p:sp>
        <p:nvSpPr>
          <p:cNvPr id="443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3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0F062E-F7ED-4EB5-94DA-3241393F0EBB}" type="slidenum">
              <a:rPr lang="en-CA" smtClean="0"/>
              <a:pPr/>
              <a:t>174</a:t>
            </a:fld>
            <a:endParaRPr lang="en-CA"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bwMode="auto">
          <a:noFill/>
          <a:ln>
            <a:solidFill>
              <a:srgbClr val="000000"/>
            </a:solidFill>
            <a:miter lim="800000"/>
            <a:headEnd/>
            <a:tailEnd/>
          </a:ln>
        </p:spPr>
      </p:sp>
      <p:sp>
        <p:nvSpPr>
          <p:cNvPr id="444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4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F713D-4BBB-4F18-A1E7-CB7A49FC1DE4}" type="slidenum">
              <a:rPr lang="en-CA" smtClean="0"/>
              <a:pPr/>
              <a:t>175</a:t>
            </a:fld>
            <a:endParaRPr lang="en-CA"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bwMode="auto">
          <a:noFill/>
          <a:ln>
            <a:solidFill>
              <a:srgbClr val="000000"/>
            </a:solidFill>
            <a:miter lim="800000"/>
            <a:headEnd/>
            <a:tailEnd/>
          </a:ln>
        </p:spPr>
      </p:sp>
      <p:sp>
        <p:nvSpPr>
          <p:cNvPr id="445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5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D8A3FF-76C6-4F3E-985D-43BFC6155D71}" type="slidenum">
              <a:rPr lang="en-CA" smtClean="0"/>
              <a:pPr/>
              <a:t>176</a:t>
            </a:fld>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5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8FCEA4-074E-4C17-9C70-5D802BDE3FF7}" type="slidenum">
              <a:rPr lang="en-CA" smtClean="0"/>
              <a:pPr/>
              <a:t>17</a:t>
            </a:fld>
            <a:endParaRPr lang="en-CA"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bwMode="auto">
          <a:noFill/>
          <a:ln>
            <a:solidFill>
              <a:srgbClr val="000000"/>
            </a:solidFill>
            <a:miter lim="800000"/>
            <a:headEnd/>
            <a:tailEnd/>
          </a:ln>
        </p:spPr>
      </p:sp>
      <p:sp>
        <p:nvSpPr>
          <p:cNvPr id="446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6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B9FBD-AB07-4E87-ABCB-A4BDD401116E}" type="slidenum">
              <a:rPr lang="en-CA" smtClean="0"/>
              <a:pPr/>
              <a:t>177</a:t>
            </a:fld>
            <a:endParaRPr lang="en-CA"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p:spPr>
      </p:sp>
      <p:sp>
        <p:nvSpPr>
          <p:cNvPr id="447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7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4CAD84-3FE3-4D97-9C16-FAE32376B1C7}" type="slidenum">
              <a:rPr lang="en-CA" smtClean="0"/>
              <a:pPr/>
              <a:t>178</a:t>
            </a:fld>
            <a:endParaRPr lang="en-CA"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bwMode="auto">
          <a:noFill/>
          <a:ln>
            <a:solidFill>
              <a:srgbClr val="000000"/>
            </a:solidFill>
            <a:miter lim="800000"/>
            <a:headEnd/>
            <a:tailEnd/>
          </a:ln>
        </p:spPr>
      </p:sp>
      <p:sp>
        <p:nvSpPr>
          <p:cNvPr id="448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8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73CA8-9766-425D-9B2E-956E88F37F1F}" type="slidenum">
              <a:rPr lang="en-CA" smtClean="0"/>
              <a:pPr/>
              <a:t>179</a:t>
            </a:fld>
            <a:endParaRPr lang="en-CA"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p:spPr>
      </p:sp>
      <p:sp>
        <p:nvSpPr>
          <p:cNvPr id="449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49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D54372-E08A-4629-B71A-626D2DC18760}" type="slidenum">
              <a:rPr lang="en-CA" smtClean="0"/>
              <a:pPr/>
              <a:t>180</a:t>
            </a:fld>
            <a:endParaRPr lang="en-CA"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bwMode="auto">
          <a:noFill/>
          <a:ln>
            <a:solidFill>
              <a:srgbClr val="000000"/>
            </a:solidFill>
            <a:miter lim="800000"/>
            <a:headEnd/>
            <a:tailEnd/>
          </a:ln>
        </p:spPr>
      </p:sp>
      <p:sp>
        <p:nvSpPr>
          <p:cNvPr id="450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0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E39AC3-8C38-4AB8-96C3-8CB6AA8B655D}" type="slidenum">
              <a:rPr lang="en-CA" smtClean="0"/>
              <a:pPr/>
              <a:t>181</a:t>
            </a:fld>
            <a:endParaRPr lang="en-CA"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bwMode="auto">
          <a:noFill/>
          <a:ln>
            <a:solidFill>
              <a:srgbClr val="000000"/>
            </a:solidFill>
            <a:miter lim="800000"/>
            <a:headEnd/>
            <a:tailEnd/>
          </a:ln>
        </p:spPr>
      </p:sp>
      <p:sp>
        <p:nvSpPr>
          <p:cNvPr id="451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1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E231FB-1D66-41ED-A1A9-50BA142C2269}" type="slidenum">
              <a:rPr lang="en-CA" smtClean="0"/>
              <a:pPr/>
              <a:t>182</a:t>
            </a:fld>
            <a:endParaRPr lang="en-CA"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bwMode="auto">
          <a:noFill/>
          <a:ln>
            <a:solidFill>
              <a:srgbClr val="000000"/>
            </a:solidFill>
            <a:miter lim="800000"/>
            <a:headEnd/>
            <a:tailEnd/>
          </a:ln>
        </p:spPr>
      </p:sp>
      <p:sp>
        <p:nvSpPr>
          <p:cNvPr id="452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2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34C49F-E523-4E3B-B5C9-4B56B4A47D85}" type="slidenum">
              <a:rPr lang="en-CA" smtClean="0"/>
              <a:pPr/>
              <a:t>183</a:t>
            </a:fld>
            <a:endParaRPr lang="en-CA"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bwMode="auto">
          <a:noFill/>
          <a:ln>
            <a:solidFill>
              <a:srgbClr val="000000"/>
            </a:solidFill>
            <a:miter lim="800000"/>
            <a:headEnd/>
            <a:tailEnd/>
          </a:ln>
        </p:spPr>
      </p:sp>
      <p:sp>
        <p:nvSpPr>
          <p:cNvPr id="453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3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3BDF8B-25E8-4408-990B-BB5BC2C3B6EB}" type="slidenum">
              <a:rPr lang="en-CA" smtClean="0"/>
              <a:pPr/>
              <a:t>184</a:t>
            </a:fld>
            <a:endParaRPr lang="en-CA"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bwMode="auto">
          <a:noFill/>
          <a:ln>
            <a:solidFill>
              <a:srgbClr val="000000"/>
            </a:solidFill>
            <a:miter lim="800000"/>
            <a:headEnd/>
            <a:tailEnd/>
          </a:ln>
        </p:spPr>
      </p:sp>
      <p:sp>
        <p:nvSpPr>
          <p:cNvPr id="454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4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3FD7E1-BF86-42AC-BF4C-8084018D7460}" type="slidenum">
              <a:rPr lang="en-CA" smtClean="0"/>
              <a:pPr/>
              <a:t>185</a:t>
            </a:fld>
            <a:endParaRPr lang="en-CA"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p:spPr>
      </p:sp>
      <p:sp>
        <p:nvSpPr>
          <p:cNvPr id="455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5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545232-191A-43E1-A970-8C974F0022D5}" type="slidenum">
              <a:rPr lang="en-CA" smtClean="0"/>
              <a:pPr/>
              <a:t>186</a:t>
            </a:fld>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6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8827F1-A43E-4B4D-8422-F44586337917}" type="slidenum">
              <a:rPr lang="en-CA" smtClean="0"/>
              <a:pPr/>
              <a:t>18</a:t>
            </a:fld>
            <a:endParaRPr lang="en-CA"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bwMode="auto">
          <a:noFill/>
          <a:ln>
            <a:solidFill>
              <a:srgbClr val="000000"/>
            </a:solidFill>
            <a:miter lim="800000"/>
            <a:headEnd/>
            <a:tailEnd/>
          </a:ln>
        </p:spPr>
      </p:sp>
      <p:sp>
        <p:nvSpPr>
          <p:cNvPr id="456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6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9BFBB3-8F49-4A7A-8E80-B58EDFA043A2}" type="slidenum">
              <a:rPr lang="en-CA" smtClean="0"/>
              <a:pPr/>
              <a:t>187</a:t>
            </a:fld>
            <a:endParaRPr lang="en-CA"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p:spPr>
      </p:sp>
      <p:sp>
        <p:nvSpPr>
          <p:cNvPr id="457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7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D1A212-9529-4723-97B9-D6551B98A2FB}" type="slidenum">
              <a:rPr lang="en-CA" smtClean="0"/>
              <a:pPr/>
              <a:t>188</a:t>
            </a:fld>
            <a:endParaRPr lang="en-CA"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bwMode="auto">
          <a:noFill/>
          <a:ln>
            <a:solidFill>
              <a:srgbClr val="000000"/>
            </a:solidFill>
            <a:miter lim="800000"/>
            <a:headEnd/>
            <a:tailEnd/>
          </a:ln>
        </p:spPr>
      </p:sp>
      <p:sp>
        <p:nvSpPr>
          <p:cNvPr id="458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8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BDC3E6-8500-4F79-BB1D-0DA1D8319319}" type="slidenum">
              <a:rPr lang="en-CA" smtClean="0"/>
              <a:pPr/>
              <a:t>189</a:t>
            </a:fld>
            <a:endParaRPr lang="en-CA"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bwMode="auto">
          <a:noFill/>
          <a:ln>
            <a:solidFill>
              <a:srgbClr val="000000"/>
            </a:solidFill>
            <a:miter lim="800000"/>
            <a:headEnd/>
            <a:tailEnd/>
          </a:ln>
        </p:spPr>
      </p:sp>
      <p:sp>
        <p:nvSpPr>
          <p:cNvPr id="459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59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0EF270-5DEE-40A2-9874-161833EBDAD4}" type="slidenum">
              <a:rPr lang="en-CA" smtClean="0"/>
              <a:pPr/>
              <a:t>190</a:t>
            </a:fld>
            <a:endParaRPr lang="en-CA"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0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90C9E-E2A8-4969-959B-5B1B3FFF0F2E}" type="slidenum">
              <a:rPr lang="en-CA" smtClean="0"/>
              <a:pPr/>
              <a:t>191</a:t>
            </a:fld>
            <a:endParaRPr lang="en-CA"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bwMode="auto">
          <a:noFill/>
          <a:ln>
            <a:solidFill>
              <a:srgbClr val="000000"/>
            </a:solidFill>
            <a:miter lim="800000"/>
            <a:headEnd/>
            <a:tailEnd/>
          </a:ln>
        </p:spPr>
      </p:sp>
      <p:sp>
        <p:nvSpPr>
          <p:cNvPr id="461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1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ED8D1B-F1BB-4685-ABC9-95A38F8E655D}" type="slidenum">
              <a:rPr lang="en-CA" smtClean="0"/>
              <a:pPr/>
              <a:t>192</a:t>
            </a:fld>
            <a:endParaRPr lang="en-CA"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bwMode="auto">
          <a:noFill/>
          <a:ln>
            <a:solidFill>
              <a:srgbClr val="000000"/>
            </a:solidFill>
            <a:miter lim="800000"/>
            <a:headEnd/>
            <a:tailEnd/>
          </a:ln>
        </p:spPr>
      </p:sp>
      <p:sp>
        <p:nvSpPr>
          <p:cNvPr id="462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2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7FB205-FB1C-4175-89D5-60D82DF49692}" type="slidenum">
              <a:rPr lang="en-CA" smtClean="0"/>
              <a:pPr/>
              <a:t>193</a:t>
            </a:fld>
            <a:endParaRPr lang="en-CA"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bwMode="auto">
          <a:noFill/>
          <a:ln>
            <a:solidFill>
              <a:srgbClr val="000000"/>
            </a:solidFill>
            <a:miter lim="800000"/>
            <a:headEnd/>
            <a:tailEnd/>
          </a:ln>
        </p:spPr>
      </p:sp>
      <p:sp>
        <p:nvSpPr>
          <p:cNvPr id="463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3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7B9AEF-776C-4AE8-86F6-CFA8EB56CB32}" type="slidenum">
              <a:rPr lang="en-CA" smtClean="0"/>
              <a:pPr/>
              <a:t>194</a:t>
            </a:fld>
            <a:endParaRPr lang="en-CA"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6B333A-7B7A-4ACE-B962-D8BEA4FDAEB7}" type="slidenum">
              <a:rPr lang="en-CA" smtClean="0"/>
              <a:pPr/>
              <a:t>195</a:t>
            </a:fld>
            <a:endParaRPr lang="en-CA"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bwMode="auto">
          <a:noFill/>
          <a:ln>
            <a:solidFill>
              <a:srgbClr val="000000"/>
            </a:solidFill>
            <a:miter lim="800000"/>
            <a:headEnd/>
            <a:tailEnd/>
          </a:ln>
        </p:spPr>
      </p:sp>
      <p:sp>
        <p:nvSpPr>
          <p:cNvPr id="465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5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0734EF-D8BA-4DCD-A665-500091B40272}" type="slidenum">
              <a:rPr lang="en-CA" smtClean="0"/>
              <a:pPr/>
              <a:t>196</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7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6CC7C3-68D0-49FD-8D26-0F5162BCAC48}" type="slidenum">
              <a:rPr lang="en-CA" smtClean="0"/>
              <a:pPr/>
              <a:t>19</a:t>
            </a:fld>
            <a:endParaRPr lang="en-CA"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bwMode="auto">
          <a:noFill/>
          <a:ln>
            <a:solidFill>
              <a:srgbClr val="000000"/>
            </a:solidFill>
            <a:miter lim="800000"/>
            <a:headEnd/>
            <a:tailEnd/>
          </a:ln>
        </p:spPr>
      </p:sp>
      <p:sp>
        <p:nvSpPr>
          <p:cNvPr id="466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6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176EC3-5719-43FE-B502-42F9A1F59204}" type="slidenum">
              <a:rPr lang="en-CA" smtClean="0"/>
              <a:pPr/>
              <a:t>197</a:t>
            </a:fld>
            <a:endParaRPr lang="en-CA"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bwMode="auto">
          <a:noFill/>
          <a:ln>
            <a:solidFill>
              <a:srgbClr val="000000"/>
            </a:solidFill>
            <a:miter lim="800000"/>
            <a:headEnd/>
            <a:tailEnd/>
          </a:ln>
        </p:spPr>
      </p:sp>
      <p:sp>
        <p:nvSpPr>
          <p:cNvPr id="467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7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9E417F-0CF8-4519-854F-739B5B6B9AF9}" type="slidenum">
              <a:rPr lang="en-CA" smtClean="0"/>
              <a:pPr/>
              <a:t>198</a:t>
            </a:fld>
            <a:endParaRPr lang="en-CA"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bwMode="auto">
          <a:noFill/>
          <a:ln>
            <a:solidFill>
              <a:srgbClr val="000000"/>
            </a:solidFill>
            <a:miter lim="800000"/>
            <a:headEnd/>
            <a:tailEnd/>
          </a:ln>
        </p:spPr>
      </p:sp>
      <p:sp>
        <p:nvSpPr>
          <p:cNvPr id="468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68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557BA1-98BF-4E5E-8C37-365D0879A24A}" type="slidenum">
              <a:rPr lang="en-CA" smtClean="0"/>
              <a:pPr/>
              <a:t>199</a:t>
            </a:fld>
            <a:endParaRPr lang="en-CA"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p:cNvSpPr>
            <a:spLocks noGrp="1" noRot="1" noChangeAspect="1" noTextEdit="1"/>
          </p:cNvSpPr>
          <p:nvPr>
            <p:ph type="sldImg"/>
          </p:nvPr>
        </p:nvSpPr>
        <p:spPr bwMode="auto">
          <a:noFill/>
          <a:ln>
            <a:solidFill>
              <a:srgbClr val="000000"/>
            </a:solidFill>
            <a:miter lim="800000"/>
            <a:headEnd/>
            <a:tailEnd/>
          </a:ln>
        </p:spPr>
      </p:sp>
      <p:sp>
        <p:nvSpPr>
          <p:cNvPr id="470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0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C49475-7B6F-421A-8BF7-3293F5E3DA4C}" type="slidenum">
              <a:rPr lang="en-CA" smtClean="0"/>
              <a:pPr/>
              <a:t>200</a:t>
            </a:fld>
            <a:endParaRPr lang="en-CA"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bwMode="auto">
          <a:noFill/>
          <a:ln>
            <a:solidFill>
              <a:srgbClr val="000000"/>
            </a:solidFill>
            <a:miter lim="800000"/>
            <a:headEnd/>
            <a:tailEnd/>
          </a:ln>
        </p:spPr>
      </p:sp>
      <p:sp>
        <p:nvSpPr>
          <p:cNvPr id="471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1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78009-1A43-4AE0-B028-170AB4E9D625}" type="slidenum">
              <a:rPr lang="en-CA" smtClean="0"/>
              <a:pPr/>
              <a:t>201</a:t>
            </a:fld>
            <a:endParaRPr lang="en-CA"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bwMode="auto">
          <a:noFill/>
          <a:ln>
            <a:solidFill>
              <a:srgbClr val="000000"/>
            </a:solidFill>
            <a:miter lim="800000"/>
            <a:headEnd/>
            <a:tailEnd/>
          </a:ln>
        </p:spPr>
      </p:sp>
      <p:sp>
        <p:nvSpPr>
          <p:cNvPr id="472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2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FFEA55-367B-40CE-BAF0-E264490DDD5E}" type="slidenum">
              <a:rPr lang="en-CA" smtClean="0"/>
              <a:pPr/>
              <a:t>202</a:t>
            </a:fld>
            <a:endParaRPr lang="en-CA"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Image Placeholder 1"/>
          <p:cNvSpPr>
            <a:spLocks noGrp="1" noRot="1" noChangeAspect="1" noTextEdit="1"/>
          </p:cNvSpPr>
          <p:nvPr>
            <p:ph type="sldImg"/>
          </p:nvPr>
        </p:nvSpPr>
        <p:spPr bwMode="auto">
          <a:noFill/>
          <a:ln>
            <a:solidFill>
              <a:srgbClr val="000000"/>
            </a:solidFill>
            <a:miter lim="800000"/>
            <a:headEnd/>
            <a:tailEnd/>
          </a:ln>
        </p:spPr>
      </p:sp>
      <p:sp>
        <p:nvSpPr>
          <p:cNvPr id="473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3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BDDDBB-F294-4D50-B58D-F0055A167105}" type="slidenum">
              <a:rPr lang="en-CA" smtClean="0"/>
              <a:pPr/>
              <a:t>203</a:t>
            </a:fld>
            <a:endParaRPr lang="en-CA"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bwMode="auto">
          <a:noFill/>
          <a:ln>
            <a:solidFill>
              <a:srgbClr val="000000"/>
            </a:solidFill>
            <a:miter lim="800000"/>
            <a:headEnd/>
            <a:tailEnd/>
          </a:ln>
        </p:spPr>
      </p:sp>
      <p:sp>
        <p:nvSpPr>
          <p:cNvPr id="474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4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F992D-FCDA-4857-BBEA-792F15E19122}" type="slidenum">
              <a:rPr lang="en-CA" smtClean="0"/>
              <a:pPr/>
              <a:t>204</a:t>
            </a:fld>
            <a:endParaRPr lang="en-CA"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p:cNvSpPr>
            <a:spLocks noGrp="1" noRot="1" noChangeAspect="1" noTextEdit="1"/>
          </p:cNvSpPr>
          <p:nvPr>
            <p:ph type="sldImg"/>
          </p:nvPr>
        </p:nvSpPr>
        <p:spPr bwMode="auto">
          <a:noFill/>
          <a:ln>
            <a:solidFill>
              <a:srgbClr val="000000"/>
            </a:solidFill>
            <a:miter lim="800000"/>
            <a:headEnd/>
            <a:tailEnd/>
          </a:ln>
        </p:spPr>
      </p:sp>
      <p:sp>
        <p:nvSpPr>
          <p:cNvPr id="475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5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BFAE57-1B2E-421A-9EF8-D9FEFD9FC37B}" type="slidenum">
              <a:rPr lang="en-CA" smtClean="0"/>
              <a:pPr/>
              <a:t>205</a:t>
            </a:fld>
            <a:endParaRPr lang="en-CA"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bwMode="auto">
          <a:noFill/>
          <a:ln>
            <a:solidFill>
              <a:srgbClr val="000000"/>
            </a:solidFill>
            <a:miter lim="800000"/>
            <a:headEnd/>
            <a:tailEnd/>
          </a:ln>
        </p:spPr>
      </p:sp>
      <p:sp>
        <p:nvSpPr>
          <p:cNvPr id="476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6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FCDB91-3A05-492A-A59E-6A1A0E3F9780}" type="slidenum">
              <a:rPr lang="en-CA" smtClean="0"/>
              <a:pPr/>
              <a:t>206</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0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D8CE64-32AD-4535-A0E1-8616EBFD4CBB}" type="slidenum">
              <a:rPr lang="en-CA" smtClean="0"/>
              <a:pPr/>
              <a:t>2</a:t>
            </a:fld>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8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C19E05-455B-46FB-BCA6-1F64263538E7}" type="slidenum">
              <a:rPr lang="en-CA" smtClean="0"/>
              <a:pPr/>
              <a:t>20</a:t>
            </a:fld>
            <a:endParaRPr lang="en-CA"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bwMode="auto">
          <a:noFill/>
          <a:ln>
            <a:solidFill>
              <a:srgbClr val="000000"/>
            </a:solidFill>
            <a:miter lim="800000"/>
            <a:headEnd/>
            <a:tailEnd/>
          </a:ln>
        </p:spPr>
      </p:sp>
      <p:sp>
        <p:nvSpPr>
          <p:cNvPr id="477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7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664824-6FC3-41FD-84A1-DB62DE1FDAC1}" type="slidenum">
              <a:rPr lang="en-CA" smtClean="0"/>
              <a:pPr/>
              <a:t>207</a:t>
            </a:fld>
            <a:endParaRPr lang="en-CA"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noFill/>
          <a:ln>
            <a:solidFill>
              <a:srgbClr val="000000"/>
            </a:solidFill>
            <a:miter lim="800000"/>
            <a:headEnd/>
            <a:tailEnd/>
          </a:ln>
        </p:spPr>
      </p:sp>
      <p:sp>
        <p:nvSpPr>
          <p:cNvPr id="478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8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BD68D2-7CCC-4E54-90B4-C3C128BB58F4}" type="slidenum">
              <a:rPr lang="en-CA" smtClean="0"/>
              <a:pPr/>
              <a:t>208</a:t>
            </a:fld>
            <a:endParaRPr lang="en-CA"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Image Placeholder 1"/>
          <p:cNvSpPr>
            <a:spLocks noGrp="1" noRot="1" noChangeAspect="1" noTextEdit="1"/>
          </p:cNvSpPr>
          <p:nvPr>
            <p:ph type="sldImg"/>
          </p:nvPr>
        </p:nvSpPr>
        <p:spPr bwMode="auto">
          <a:noFill/>
          <a:ln>
            <a:solidFill>
              <a:srgbClr val="000000"/>
            </a:solidFill>
            <a:miter lim="800000"/>
            <a:headEnd/>
            <a:tailEnd/>
          </a:ln>
        </p:spPr>
      </p:sp>
      <p:sp>
        <p:nvSpPr>
          <p:cNvPr id="479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79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194D23-E7F7-4D87-BDAE-70FAC73A80E5}" type="slidenum">
              <a:rPr lang="en-CA" smtClean="0"/>
              <a:pPr/>
              <a:t>209</a:t>
            </a:fld>
            <a:endParaRPr lang="en-CA"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bwMode="auto">
          <a:noFill/>
          <a:ln>
            <a:solidFill>
              <a:srgbClr val="000000"/>
            </a:solidFill>
            <a:miter lim="800000"/>
            <a:headEnd/>
            <a:tailEnd/>
          </a:ln>
        </p:spPr>
      </p:sp>
      <p:sp>
        <p:nvSpPr>
          <p:cNvPr id="480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0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E2C59F-5137-47EE-9822-8B3F001D01A6}" type="slidenum">
              <a:rPr lang="en-CA" smtClean="0"/>
              <a:pPr/>
              <a:t>210</a:t>
            </a:fld>
            <a:endParaRPr lang="en-CA"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bwMode="auto">
          <a:noFill/>
          <a:ln>
            <a:solidFill>
              <a:srgbClr val="000000"/>
            </a:solidFill>
            <a:miter lim="800000"/>
            <a:headEnd/>
            <a:tailEnd/>
          </a:ln>
        </p:spPr>
      </p:sp>
      <p:sp>
        <p:nvSpPr>
          <p:cNvPr id="481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1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EECACF-9E37-4593-8580-AAAE782B7957}" type="slidenum">
              <a:rPr lang="en-CA" smtClean="0"/>
              <a:pPr/>
              <a:t>211</a:t>
            </a:fld>
            <a:endParaRPr lang="en-CA"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bwMode="auto">
          <a:noFill/>
          <a:ln>
            <a:solidFill>
              <a:srgbClr val="000000"/>
            </a:solidFill>
            <a:miter lim="800000"/>
            <a:headEnd/>
            <a:tailEnd/>
          </a:ln>
        </p:spPr>
      </p:sp>
      <p:sp>
        <p:nvSpPr>
          <p:cNvPr id="482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2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34DDC-DFEE-4653-ABFC-F413C1186481}" type="slidenum">
              <a:rPr lang="en-CA" smtClean="0"/>
              <a:pPr/>
              <a:t>212</a:t>
            </a:fld>
            <a:endParaRPr lang="en-CA"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bwMode="auto">
          <a:noFill/>
          <a:ln>
            <a:solidFill>
              <a:srgbClr val="000000"/>
            </a:solidFill>
            <a:miter lim="800000"/>
            <a:headEnd/>
            <a:tailEnd/>
          </a:ln>
        </p:spPr>
      </p:sp>
      <p:sp>
        <p:nvSpPr>
          <p:cNvPr id="483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3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C4F01A-1786-4B27-83F8-E32EAD839CC9}" type="slidenum">
              <a:rPr lang="en-CA" smtClean="0"/>
              <a:pPr/>
              <a:t>213</a:t>
            </a:fld>
            <a:endParaRPr lang="en-CA"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bwMode="auto">
          <a:noFill/>
          <a:ln>
            <a:solidFill>
              <a:srgbClr val="000000"/>
            </a:solidFill>
            <a:miter lim="800000"/>
            <a:headEnd/>
            <a:tailEnd/>
          </a:ln>
        </p:spPr>
      </p:sp>
      <p:sp>
        <p:nvSpPr>
          <p:cNvPr id="484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4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667FCF-F142-458B-ADA1-5939A3BEDACC}" type="slidenum">
              <a:rPr lang="en-CA" smtClean="0"/>
              <a:pPr/>
              <a:t>214</a:t>
            </a:fld>
            <a:endParaRPr lang="en-CA"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5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724FB5-0D5E-4CEB-9753-B830F636C42A}" type="slidenum">
              <a:rPr lang="en-CA" smtClean="0"/>
              <a:pPr/>
              <a:t>215</a:t>
            </a:fld>
            <a:endParaRPr lang="en-CA"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p:spPr>
      </p:sp>
      <p:sp>
        <p:nvSpPr>
          <p:cNvPr id="486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6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117FA-BBFE-42DE-9F70-358440BA7B2C}" type="slidenum">
              <a:rPr lang="en-CA" smtClean="0"/>
              <a:pPr/>
              <a:t>216</a:t>
            </a:fld>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79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70227-1111-43F7-A597-D8DB75865723}" type="slidenum">
              <a:rPr lang="en-CA" smtClean="0"/>
              <a:pPr/>
              <a:t>21</a:t>
            </a:fld>
            <a:endParaRPr lang="en-CA"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7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27C739-3215-4923-930E-AA892DC58A4B}" type="slidenum">
              <a:rPr lang="en-CA" smtClean="0"/>
              <a:pPr/>
              <a:t>217</a:t>
            </a:fld>
            <a:endParaRPr lang="en-CA"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p:spPr>
      </p:sp>
      <p:sp>
        <p:nvSpPr>
          <p:cNvPr id="488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8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F88C7A-EBC7-47F0-AEA5-FB48A2CBB0BA}" type="slidenum">
              <a:rPr lang="en-CA" smtClean="0"/>
              <a:pPr/>
              <a:t>218</a:t>
            </a:fld>
            <a:endParaRPr lang="en-CA"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bwMode="auto">
          <a:noFill/>
          <a:ln>
            <a:solidFill>
              <a:srgbClr val="000000"/>
            </a:solidFill>
            <a:miter lim="800000"/>
            <a:headEnd/>
            <a:tailEnd/>
          </a:ln>
        </p:spPr>
      </p:sp>
      <p:sp>
        <p:nvSpPr>
          <p:cNvPr id="489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89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7163F-2BE2-4F59-B080-83F10540A6D3}" type="slidenum">
              <a:rPr lang="en-CA" smtClean="0"/>
              <a:pPr/>
              <a:t>219</a:t>
            </a:fld>
            <a:endParaRPr lang="en-CA"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bwMode="auto">
          <a:noFill/>
          <a:ln>
            <a:solidFill>
              <a:srgbClr val="000000"/>
            </a:solidFill>
            <a:miter lim="800000"/>
            <a:headEnd/>
            <a:tailEnd/>
          </a:ln>
        </p:spPr>
      </p:sp>
      <p:sp>
        <p:nvSpPr>
          <p:cNvPr id="490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0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CE56C-839F-4A90-8B0B-B9182959F862}" type="slidenum">
              <a:rPr lang="en-CA" smtClean="0"/>
              <a:pPr/>
              <a:t>220</a:t>
            </a:fld>
            <a:endParaRPr lang="en-CA"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bwMode="auto">
          <a:noFill/>
          <a:ln>
            <a:solidFill>
              <a:srgbClr val="000000"/>
            </a:solidFill>
            <a:miter lim="800000"/>
            <a:headEnd/>
            <a:tailEnd/>
          </a:ln>
        </p:spPr>
      </p:sp>
      <p:sp>
        <p:nvSpPr>
          <p:cNvPr id="491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1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51AF3C-51EE-4664-9432-AC5B038B0BB3}" type="slidenum">
              <a:rPr lang="en-CA" smtClean="0"/>
              <a:pPr/>
              <a:t>221</a:t>
            </a:fld>
            <a:endParaRPr lang="en-CA"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bwMode="auto">
          <a:noFill/>
          <a:ln>
            <a:solidFill>
              <a:srgbClr val="000000"/>
            </a:solidFill>
            <a:miter lim="800000"/>
            <a:headEnd/>
            <a:tailEnd/>
          </a:ln>
        </p:spPr>
      </p:sp>
      <p:sp>
        <p:nvSpPr>
          <p:cNvPr id="492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2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CCC47F-C0F6-4694-9E39-7E27B281741A}" type="slidenum">
              <a:rPr lang="en-CA" smtClean="0"/>
              <a:pPr/>
              <a:t>222</a:t>
            </a:fld>
            <a:endParaRPr lang="en-CA"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bwMode="auto">
          <a:noFill/>
          <a:ln>
            <a:solidFill>
              <a:srgbClr val="000000"/>
            </a:solidFill>
            <a:miter lim="800000"/>
            <a:headEnd/>
            <a:tailEnd/>
          </a:ln>
        </p:spPr>
      </p:sp>
      <p:sp>
        <p:nvSpPr>
          <p:cNvPr id="493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3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EBA81-89DD-48C2-B378-6B1BB56950A5}" type="slidenum">
              <a:rPr lang="en-CA" smtClean="0"/>
              <a:pPr/>
              <a:t>223</a:t>
            </a:fld>
            <a:endParaRPr lang="en-CA"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bwMode="auto">
          <a:noFill/>
          <a:ln>
            <a:solidFill>
              <a:srgbClr val="000000"/>
            </a:solidFill>
            <a:miter lim="800000"/>
            <a:headEnd/>
            <a:tailEnd/>
          </a:ln>
        </p:spPr>
      </p:sp>
      <p:sp>
        <p:nvSpPr>
          <p:cNvPr id="494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4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0DBEA4-8928-49A3-B59B-4C1452792E3B}" type="slidenum">
              <a:rPr lang="en-CA" smtClean="0"/>
              <a:pPr/>
              <a:t>224</a:t>
            </a:fld>
            <a:endParaRPr lang="en-CA"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bwMode="auto">
          <a:noFill/>
          <a:ln>
            <a:solidFill>
              <a:srgbClr val="000000"/>
            </a:solidFill>
            <a:miter lim="800000"/>
            <a:headEnd/>
            <a:tailEnd/>
          </a:ln>
        </p:spPr>
      </p:sp>
      <p:sp>
        <p:nvSpPr>
          <p:cNvPr id="495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5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4CA6FA-A974-4189-B9FB-A14CC975AA32}" type="slidenum">
              <a:rPr lang="en-CA" smtClean="0"/>
              <a:pPr/>
              <a:t>225</a:t>
            </a:fld>
            <a:endParaRPr lang="en-CA"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p:spPr>
      </p:sp>
      <p:sp>
        <p:nvSpPr>
          <p:cNvPr id="496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6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A1E4E-3374-4D36-B264-8572B95D46E3}" type="slidenum">
              <a:rPr lang="en-CA" smtClean="0"/>
              <a:pPr/>
              <a:t>226</a:t>
            </a:fld>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0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04B9E-04FE-4131-A141-B02A6A5374F3}" type="slidenum">
              <a:rPr lang="en-CA" smtClean="0"/>
              <a:pPr/>
              <a:t>22</a:t>
            </a:fld>
            <a:endParaRPr lang="en-CA"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bwMode="auto">
          <a:noFill/>
          <a:ln>
            <a:solidFill>
              <a:srgbClr val="000000"/>
            </a:solidFill>
            <a:miter lim="800000"/>
            <a:headEnd/>
            <a:tailEnd/>
          </a:ln>
        </p:spPr>
      </p:sp>
      <p:sp>
        <p:nvSpPr>
          <p:cNvPr id="497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7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8006E3-B818-4101-9905-C9A06BB2882E}" type="slidenum">
              <a:rPr lang="en-CA" smtClean="0"/>
              <a:pPr/>
              <a:t>227</a:t>
            </a:fld>
            <a:endParaRPr lang="en-CA"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bwMode="auto">
          <a:noFill/>
          <a:ln>
            <a:solidFill>
              <a:srgbClr val="000000"/>
            </a:solidFill>
            <a:miter lim="800000"/>
            <a:headEnd/>
            <a:tailEnd/>
          </a:ln>
        </p:spPr>
      </p:sp>
      <p:sp>
        <p:nvSpPr>
          <p:cNvPr id="498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8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64D3D-7EE1-4041-AA42-295D63D98019}" type="slidenum">
              <a:rPr lang="en-CA" smtClean="0"/>
              <a:pPr/>
              <a:t>228</a:t>
            </a:fld>
            <a:endParaRPr lang="en-CA"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bwMode="auto">
          <a:noFill/>
          <a:ln>
            <a:solidFill>
              <a:srgbClr val="000000"/>
            </a:solidFill>
            <a:miter lim="800000"/>
            <a:headEnd/>
            <a:tailEnd/>
          </a:ln>
        </p:spPr>
      </p:sp>
      <p:sp>
        <p:nvSpPr>
          <p:cNvPr id="499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99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16FB7-2ACB-449F-9854-544AC219A89C}" type="slidenum">
              <a:rPr lang="en-CA" smtClean="0"/>
              <a:pPr/>
              <a:t>229</a:t>
            </a:fld>
            <a:endParaRPr lang="en-CA"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p:spPr>
      </p:sp>
      <p:sp>
        <p:nvSpPr>
          <p:cNvPr id="500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0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D1697-B941-458C-84F3-D45657632D85}" type="slidenum">
              <a:rPr lang="en-CA" smtClean="0"/>
              <a:pPr/>
              <a:t>230</a:t>
            </a:fld>
            <a:endParaRPr lang="en-CA"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bwMode="auto">
          <a:noFill/>
          <a:ln>
            <a:solidFill>
              <a:srgbClr val="000000"/>
            </a:solidFill>
            <a:miter lim="800000"/>
            <a:headEnd/>
            <a:tailEnd/>
          </a:ln>
        </p:spPr>
      </p:sp>
      <p:sp>
        <p:nvSpPr>
          <p:cNvPr id="501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1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6B4144-DFB1-4F43-9179-30F035036693}" type="slidenum">
              <a:rPr lang="en-CA" smtClean="0"/>
              <a:pPr/>
              <a:t>231</a:t>
            </a:fld>
            <a:endParaRPr lang="en-CA"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bwMode="auto">
          <a:noFill/>
          <a:ln>
            <a:solidFill>
              <a:srgbClr val="000000"/>
            </a:solidFill>
            <a:miter lim="800000"/>
            <a:headEnd/>
            <a:tailEnd/>
          </a:ln>
        </p:spPr>
      </p:sp>
      <p:sp>
        <p:nvSpPr>
          <p:cNvPr id="502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2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CA6566-DFC5-4715-8960-45AF59AAFFA1}" type="slidenum">
              <a:rPr lang="en-CA" smtClean="0"/>
              <a:pPr/>
              <a:t>232</a:t>
            </a:fld>
            <a:endParaRPr lang="en-CA"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bwMode="auto">
          <a:noFill/>
          <a:ln>
            <a:solidFill>
              <a:srgbClr val="000000"/>
            </a:solidFill>
            <a:miter lim="800000"/>
            <a:headEnd/>
            <a:tailEnd/>
          </a:ln>
        </p:spPr>
      </p:sp>
      <p:sp>
        <p:nvSpPr>
          <p:cNvPr id="503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3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EB5F02-0EA7-441F-A98E-B90CD27476D2}" type="slidenum">
              <a:rPr lang="en-CA" smtClean="0"/>
              <a:pPr/>
              <a:t>233</a:t>
            </a:fld>
            <a:endParaRPr lang="en-CA"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bwMode="auto">
          <a:noFill/>
          <a:ln>
            <a:solidFill>
              <a:srgbClr val="000000"/>
            </a:solidFill>
            <a:miter lim="800000"/>
            <a:headEnd/>
            <a:tailEnd/>
          </a:ln>
        </p:spPr>
      </p:sp>
      <p:sp>
        <p:nvSpPr>
          <p:cNvPr id="504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4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222137-2190-4BC8-ACA0-1096681685FF}" type="slidenum">
              <a:rPr lang="en-CA" smtClean="0"/>
              <a:pPr/>
              <a:t>234</a:t>
            </a:fld>
            <a:endParaRPr lang="en-CA"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bwMode="auto">
          <a:noFill/>
          <a:ln>
            <a:solidFill>
              <a:srgbClr val="000000"/>
            </a:solidFill>
            <a:miter lim="800000"/>
            <a:headEnd/>
            <a:tailEnd/>
          </a:ln>
        </p:spPr>
      </p:sp>
      <p:sp>
        <p:nvSpPr>
          <p:cNvPr id="505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5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2B9F8-D3E3-4BB5-A471-784A90CA6008}" type="slidenum">
              <a:rPr lang="en-CA" smtClean="0"/>
              <a:pPr/>
              <a:t>235</a:t>
            </a:fld>
            <a:endParaRPr lang="en-CA"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bwMode="auto">
          <a:noFill/>
          <a:ln>
            <a:solidFill>
              <a:srgbClr val="000000"/>
            </a:solidFill>
            <a:miter lim="800000"/>
            <a:headEnd/>
            <a:tailEnd/>
          </a:ln>
        </p:spPr>
      </p:sp>
      <p:sp>
        <p:nvSpPr>
          <p:cNvPr id="506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06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90075-8684-4047-8821-671FD7E385E5}" type="slidenum">
              <a:rPr lang="en-CA" smtClean="0"/>
              <a:pPr/>
              <a:t>236</a:t>
            </a:fld>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1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A925E-294F-4CA8-AFA3-E2109BA5A8CD}" type="slidenum">
              <a:rPr lang="en-CA" smtClean="0"/>
              <a:pPr/>
              <a:t>23</a:t>
            </a:fld>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2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6F1AD8-008E-452F-ABCE-C1D620CA57E5}" type="slidenum">
              <a:rPr lang="en-CA" smtClean="0"/>
              <a:pPr/>
              <a:t>24</a:t>
            </a:fld>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3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B4198-E7A3-4D5D-8D1A-A3F4B556071C}" type="slidenum">
              <a:rPr lang="en-CA" smtClean="0"/>
              <a:pPr/>
              <a:t>25</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4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875CBB-5480-4AAC-86D1-0C8440F6A118}" type="slidenum">
              <a:rPr lang="en-CA" smtClean="0"/>
              <a:pPr/>
              <a:t>26</a:t>
            </a:fld>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5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E806D8-9152-4858-B68B-6E111D5FC8A0}" type="slidenum">
              <a:rPr lang="en-CA" smtClean="0"/>
              <a:pPr/>
              <a:t>27</a:t>
            </a:fld>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6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D0CE2A-4547-4E65-B3EB-CFFA17874AF6}" type="slidenum">
              <a:rPr lang="en-CA" smtClean="0"/>
              <a:pPr/>
              <a:t>28</a:t>
            </a:fld>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p:spPr>
      </p:sp>
      <p:sp>
        <p:nvSpPr>
          <p:cNvPr id="287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7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D2CAA-D5DE-45C7-8EF7-18FA4E2A5674}" type="slidenum">
              <a:rPr lang="en-CA" smtClean="0"/>
              <a:pPr/>
              <a:t>29</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1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644A4-B86B-4668-8EB2-54FE02F8304D}" type="slidenum">
              <a:rPr lang="en-CA" smtClean="0"/>
              <a:pPr/>
              <a:t>3</a:t>
            </a:fld>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8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AE754A-7CC1-4931-A440-390CCB31BFCE}" type="slidenum">
              <a:rPr lang="en-CA" smtClean="0"/>
              <a:pPr/>
              <a:t>30</a:t>
            </a:fld>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89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672B9C-AD83-43EC-96FD-F36CEC82AE49}" type="slidenum">
              <a:rPr lang="en-CA" smtClean="0"/>
              <a:pPr/>
              <a:t>31</a:t>
            </a:fld>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0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A5E4F-E002-41BB-9DE7-242B1C877B5A}" type="slidenum">
              <a:rPr lang="en-CA" smtClean="0"/>
              <a:pPr/>
              <a:t>32</a:t>
            </a:fld>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1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2BD89A-EE1B-446D-909B-31F8AB044D95}" type="slidenum">
              <a:rPr lang="en-CA" smtClean="0"/>
              <a:pPr/>
              <a:t>33</a:t>
            </a:fld>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2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6E006E-23A7-4399-8353-6824F15D027E}" type="slidenum">
              <a:rPr lang="en-CA" smtClean="0"/>
              <a:pPr/>
              <a:t>34</a:t>
            </a:fld>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3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80F26-001D-492F-9C3A-C905918B6102}" type="slidenum">
              <a:rPr lang="en-CA" smtClean="0"/>
              <a:pPr/>
              <a:t>35</a:t>
            </a:fld>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4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7208E-D864-4687-A4DC-E75F46F3FA0D}" type="slidenum">
              <a:rPr lang="en-CA" smtClean="0"/>
              <a:pPr/>
              <a:t>36</a:t>
            </a:fld>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5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38B671-976C-4663-9237-53AB801E69BE}" type="slidenum">
              <a:rPr lang="en-CA" smtClean="0"/>
              <a:pPr/>
              <a:t>37</a:t>
            </a:fld>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6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D4B588-4441-4A68-8C64-92DFBE049E48}" type="slidenum">
              <a:rPr lang="en-CA" smtClean="0"/>
              <a:pPr/>
              <a:t>38</a:t>
            </a:fld>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7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BD7E91-F4D3-403F-AF89-E2D3C816FC06}" type="slidenum">
              <a:rPr lang="en-CA" smtClean="0"/>
              <a:pPr/>
              <a:t>39</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2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70544E-99D5-45CC-9B98-B0E4AD764302}" type="slidenum">
              <a:rPr lang="en-CA" smtClean="0"/>
              <a:pPr/>
              <a:t>4</a:t>
            </a:fld>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299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AA0D6-E807-4B3A-95BF-9E4C1CE4B6AD}" type="slidenum">
              <a:rPr lang="en-CA" smtClean="0"/>
              <a:pPr/>
              <a:t>40</a:t>
            </a:fld>
            <a:endParaRPr lang="en-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0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E66506-C7DA-4C2A-80C3-3A6FE338F153}" type="slidenum">
              <a:rPr lang="en-CA" smtClean="0"/>
              <a:pPr/>
              <a:t>41</a:t>
            </a:fld>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1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634885-23EF-4BA7-AF9F-1FAD56038FE5}" type="slidenum">
              <a:rPr lang="en-CA" smtClean="0"/>
              <a:pPr/>
              <a:t>42</a:t>
            </a:fld>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2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79812E-9F53-4D1B-B088-17FE14D12CC0}" type="slidenum">
              <a:rPr lang="en-CA" smtClean="0"/>
              <a:pPr/>
              <a:t>43</a:t>
            </a:fld>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p:spPr>
      </p:sp>
      <p:sp>
        <p:nvSpPr>
          <p:cNvPr id="303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3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9AD641-3DBD-4AC2-977B-A4AEBDED013B}" type="slidenum">
              <a:rPr lang="en-CA" smtClean="0"/>
              <a:pPr/>
              <a:t>44</a:t>
            </a:fld>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4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BCCED5-5EC3-4753-9BFF-920F09388B6F}" type="slidenum">
              <a:rPr lang="en-CA" smtClean="0"/>
              <a:pPr/>
              <a:t>45</a:t>
            </a:fld>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5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BF9971-022A-4ACF-BA99-9422D64878C4}" type="slidenum">
              <a:rPr lang="en-CA" smtClean="0"/>
              <a:pPr/>
              <a:t>46</a:t>
            </a:fld>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06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C73DF1-4963-41D4-B743-70F2815F20CF}" type="slidenum">
              <a:rPr lang="en-CA" smtClean="0"/>
              <a:pPr/>
              <a:t>47</a:t>
            </a:fld>
            <a:endParaRPr lang="en-C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07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CB57F-E09D-4AFD-B580-A3B66E7FD932}" type="slidenum">
              <a:rPr lang="en-CA" smtClean="0"/>
              <a:pPr/>
              <a:t>48</a:t>
            </a:fld>
            <a:endParaRPr lang="en-C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08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5B161B-4C4C-4011-A638-F05C91BBC684}" type="slidenum">
              <a:rPr lang="en-CA" smtClean="0"/>
              <a:pPr/>
              <a:t>49</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3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F75EDE-E07F-443D-AC58-072D72FD97D9}" type="slidenum">
              <a:rPr lang="en-CA" smtClean="0"/>
              <a:pPr/>
              <a:t>5</a:t>
            </a:fld>
            <a:endParaRPr lang="en-C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09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7C4AEF-F352-4D82-83BF-D4D540FBAE2D}" type="slidenum">
              <a:rPr lang="en-CA" smtClean="0"/>
              <a:pPr/>
              <a:t>50</a:t>
            </a:fld>
            <a:endParaRPr lang="en-CA"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0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3DCDC-2486-468E-8F05-5C10725CB7F7}" type="slidenum">
              <a:rPr lang="en-CA" smtClean="0"/>
              <a:pPr/>
              <a:t>51</a:t>
            </a:fld>
            <a:endParaRPr lang="en-C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1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67FD57-CCD6-4727-AE3B-3C8887483738}" type="slidenum">
              <a:rPr lang="en-CA" smtClean="0"/>
              <a:pPr/>
              <a:t>52</a:t>
            </a:fld>
            <a:endParaRPr lang="en-C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p:spPr>
      </p:sp>
      <p:sp>
        <p:nvSpPr>
          <p:cNvPr id="312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2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C47430-1BDA-4B7E-B831-A12BDF4B7F6F}" type="slidenum">
              <a:rPr lang="en-CA" smtClean="0"/>
              <a:pPr/>
              <a:t>53</a:t>
            </a:fld>
            <a:endParaRPr lang="en-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3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8CB1EE-249C-4B2F-86B5-0E60DDF95F11}" type="slidenum">
              <a:rPr lang="en-CA" smtClean="0"/>
              <a:pPr/>
              <a:t>54</a:t>
            </a:fld>
            <a:endParaRPr lang="en-CA"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4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1ABC61-FD5C-42B7-A99D-955BAA5748E2}" type="slidenum">
              <a:rPr lang="en-CA" smtClean="0"/>
              <a:pPr/>
              <a:t>55</a:t>
            </a:fld>
            <a:endParaRPr lang="en-C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5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7CB8C0-1379-46B7-AFFA-EC6C439A16A4}" type="slidenum">
              <a:rPr lang="en-CA" smtClean="0"/>
              <a:pPr/>
              <a:t>56</a:t>
            </a:fld>
            <a:endParaRPr lang="en-C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6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F3EBA1-D135-4D19-9976-7941CB859B8E}" type="slidenum">
              <a:rPr lang="en-CA" smtClean="0"/>
              <a:pPr/>
              <a:t>57</a:t>
            </a:fld>
            <a:endParaRPr lang="en-C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7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9C17E-3C57-42E0-A680-235DA813A448}" type="slidenum">
              <a:rPr lang="en-CA" smtClean="0"/>
              <a:pPr/>
              <a:t>58</a:t>
            </a:fld>
            <a:endParaRPr lang="en-CA"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8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336527-2FC6-4838-8E3F-1617DFF354A2}" type="slidenum">
              <a:rPr lang="en-CA" smtClean="0"/>
              <a:pPr/>
              <a:t>59</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4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3E47C7-98C3-4257-B1C5-5D8E7AB7EF96}" type="slidenum">
              <a:rPr lang="en-CA" smtClean="0"/>
              <a:pPr/>
              <a:t>6</a:t>
            </a:fld>
            <a:endParaRPr lang="en-CA"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9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B38A8E-6A6F-4958-958F-2038A5318787}" type="slidenum">
              <a:rPr lang="en-CA" smtClean="0"/>
              <a:pPr/>
              <a:t>60</a:t>
            </a:fld>
            <a:endParaRPr lang="en-CA"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0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F6BB97-BEBD-4E05-94F8-BD524C7585C6}" type="slidenum">
              <a:rPr lang="en-CA" smtClean="0"/>
              <a:pPr/>
              <a:t>61</a:t>
            </a:fld>
            <a:endParaRPr lang="en-CA"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1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F8BCA2-7C6E-46F9-B33F-E2EDAE35CC73}" type="slidenum">
              <a:rPr lang="en-CA" smtClean="0"/>
              <a:pPr/>
              <a:t>62</a:t>
            </a:fld>
            <a:endParaRPr lang="en-CA"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2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60B2E9-D9B6-4C46-A75F-EF4788607038}" type="slidenum">
              <a:rPr lang="en-CA" smtClean="0"/>
              <a:pPr/>
              <a:t>63</a:t>
            </a:fld>
            <a:endParaRPr lang="en-CA"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3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384A3A-6694-4D0B-8139-FEC75B05923B}" type="slidenum">
              <a:rPr lang="en-CA" smtClean="0"/>
              <a:pPr/>
              <a:t>64</a:t>
            </a:fld>
            <a:endParaRPr lang="en-C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4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A33719-223B-4939-830E-CED100398C98}" type="slidenum">
              <a:rPr lang="en-CA" smtClean="0"/>
              <a:pPr/>
              <a:t>65</a:t>
            </a:fld>
            <a:endParaRPr lang="en-CA"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5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93783-4486-455C-9BCF-131AD5B9FC3C}" type="slidenum">
              <a:rPr lang="en-CA" smtClean="0"/>
              <a:pPr/>
              <a:t>66</a:t>
            </a:fld>
            <a:endParaRPr lang="en-CA"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p:spPr>
      </p:sp>
      <p:sp>
        <p:nvSpPr>
          <p:cNvPr id="326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6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EEC7C-194C-43F2-97F4-175D5934305F}" type="slidenum">
              <a:rPr lang="en-CA" smtClean="0"/>
              <a:pPr/>
              <a:t>67</a:t>
            </a:fld>
            <a:endParaRPr lang="en-CA"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7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E146D-FA14-4DA3-9911-06B0D1E1D2D0}" type="slidenum">
              <a:rPr lang="en-CA" smtClean="0"/>
              <a:pPr/>
              <a:t>68</a:t>
            </a:fld>
            <a:endParaRPr lang="en-CA"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8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84282-6B27-4DAC-9907-72753B512581}" type="slidenum">
              <a:rPr lang="en-CA" smtClean="0"/>
              <a:pPr/>
              <a:t>69</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5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87CE10-63BA-4DB3-9599-0A3C4B294EA1}" type="slidenum">
              <a:rPr lang="en-CA" smtClean="0"/>
              <a:pPr/>
              <a:t>7</a:t>
            </a:fld>
            <a:endParaRPr lang="en-CA"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29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8B42A-2BC5-46F4-8403-1445F5702657}" type="slidenum">
              <a:rPr lang="en-CA" smtClean="0"/>
              <a:pPr/>
              <a:t>70</a:t>
            </a:fld>
            <a:endParaRPr lang="en-CA"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0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B7AB3B-FE81-4397-8732-D9415948B36D}" type="slidenum">
              <a:rPr lang="en-CA" smtClean="0"/>
              <a:pPr/>
              <a:t>71</a:t>
            </a:fld>
            <a:endParaRPr lang="en-CA"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1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A279FA-E595-4377-AB1F-624A509550C8}" type="slidenum">
              <a:rPr lang="en-CA" smtClean="0"/>
              <a:pPr/>
              <a:t>72</a:t>
            </a:fld>
            <a:endParaRPr lang="en-CA"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2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554D37-9F06-4234-8485-769DE1AFA60A}" type="slidenum">
              <a:rPr lang="en-CA" smtClean="0"/>
              <a:pPr/>
              <a:t>73</a:t>
            </a:fld>
            <a:endParaRPr lang="en-CA"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3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96ED90-8514-4679-B67F-070F5795E6F7}" type="slidenum">
              <a:rPr lang="en-CA" smtClean="0"/>
              <a:pPr/>
              <a:t>74</a:t>
            </a:fld>
            <a:endParaRPr lang="en-CA"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4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B0A136-62B6-44FE-AF67-4043793D48D2}" type="slidenum">
              <a:rPr lang="en-CA" smtClean="0"/>
              <a:pPr/>
              <a:t>75</a:t>
            </a:fld>
            <a:endParaRPr lang="en-CA"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5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C9826-4564-45B2-AB72-633D94C94B70}" type="slidenum">
              <a:rPr lang="en-CA" smtClean="0"/>
              <a:pPr/>
              <a:t>76</a:t>
            </a:fld>
            <a:endParaRPr lang="en-CA"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6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762AFA-905C-4F71-BD6B-E25E8CD82A99}" type="slidenum">
              <a:rPr lang="en-CA" smtClean="0"/>
              <a:pPr/>
              <a:t>77</a:t>
            </a:fld>
            <a:endParaRPr lang="en-CA"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7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812D4-4D36-41DE-811C-7D9F7AC64032}" type="slidenum">
              <a:rPr lang="en-CA" smtClean="0"/>
              <a:pPr/>
              <a:t>78</a:t>
            </a:fld>
            <a:endParaRPr lang="en-CA"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8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04EA6D-1B96-4F9D-B4B6-3E5160CE6636}" type="slidenum">
              <a:rPr lang="en-CA" smtClean="0"/>
              <a:pPr/>
              <a:t>79</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6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DDDA75-7D9A-4187-A948-FC8BDBE68ACE}" type="slidenum">
              <a:rPr lang="en-CA" smtClean="0"/>
              <a:pPr/>
              <a:t>8</a:t>
            </a:fld>
            <a:endParaRPr lang="en-CA"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9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3E8ECE-B09C-40F7-A2FC-3226C5897695}" type="slidenum">
              <a:rPr lang="en-CA" smtClean="0"/>
              <a:pPr/>
              <a:t>80</a:t>
            </a:fld>
            <a:endParaRPr lang="en-CA"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40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2FC3AE-E929-408C-9931-E9545B096529}" type="slidenum">
              <a:rPr lang="en-CA" smtClean="0"/>
              <a:pPr/>
              <a:t>81</a:t>
            </a:fld>
            <a:endParaRPr lang="en-CA"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42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10F01B-6F51-4967-A909-7B6B1F597B42}" type="slidenum">
              <a:rPr lang="en-CA" smtClean="0"/>
              <a:pPr/>
              <a:t>82</a:t>
            </a:fld>
            <a:endParaRPr lang="en-CA"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43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206BB-6C5A-4089-8C47-CEEF7CB632ED}" type="slidenum">
              <a:rPr lang="en-CA" smtClean="0"/>
              <a:pPr/>
              <a:t>83</a:t>
            </a:fld>
            <a:endParaRPr lang="en-CA"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44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92C06A-A29F-4A95-A60B-7F5526E832A2}" type="slidenum">
              <a:rPr lang="en-CA" smtClean="0"/>
              <a:pPr/>
              <a:t>84</a:t>
            </a:fld>
            <a:endParaRPr lang="en-CA"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45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D2005E-1E14-4BF7-8FE7-A031B50369EB}" type="slidenum">
              <a:rPr lang="en-CA" smtClean="0"/>
              <a:pPr/>
              <a:t>85</a:t>
            </a:fld>
            <a:endParaRPr lang="en-CA"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0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E6A0B7-92B8-441E-9F54-508393FA8D92}" type="slidenum">
              <a:rPr lang="en-CA" smtClean="0"/>
              <a:pPr/>
              <a:t>86</a:t>
            </a:fld>
            <a:endParaRPr lang="en-CA"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1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1DBA0-DA13-4897-B8DD-7C45412D385B}" type="slidenum">
              <a:rPr lang="en-CA" smtClean="0"/>
              <a:pPr/>
              <a:t>87</a:t>
            </a:fld>
            <a:endParaRPr lang="en-CA"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2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8688B1-4872-4CA5-9B3D-9725580CFCC4}" type="slidenum">
              <a:rPr lang="en-CA" smtClean="0"/>
              <a:pPr/>
              <a:t>88</a:t>
            </a:fld>
            <a:endParaRPr lang="en-CA"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3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453B43-4CE2-406A-92F3-7CE318A0F633}" type="slidenum">
              <a:rPr lang="en-CA" smtClean="0"/>
              <a:pPr/>
              <a:t>89</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67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BABC9-046E-4313-8FDE-3A1B5841B4B4}" type="slidenum">
              <a:rPr lang="en-CA" smtClean="0"/>
              <a:pPr/>
              <a:t>9</a:t>
            </a:fld>
            <a:endParaRPr lang="en-CA"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4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E4F467-EAF6-4B7C-B856-F1156CEA7284}" type="slidenum">
              <a:rPr lang="en-CA" smtClean="0"/>
              <a:pPr/>
              <a:t>90</a:t>
            </a:fld>
            <a:endParaRPr lang="en-CA"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5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50D23A-2A7C-41E5-B916-4488452588EB}" type="slidenum">
              <a:rPr lang="en-CA" smtClean="0"/>
              <a:pPr/>
              <a:t>91</a:t>
            </a:fld>
            <a:endParaRPr lang="en-CA"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6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A5971-9E53-4C3F-926A-AD1682149B52}" type="slidenum">
              <a:rPr lang="en-CA" smtClean="0"/>
              <a:pPr/>
              <a:t>92</a:t>
            </a:fld>
            <a:endParaRPr lang="en-CA"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7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B1B89E-20F1-44DB-8ED7-0F9C4719E968}" type="slidenum">
              <a:rPr lang="en-CA" smtClean="0"/>
              <a:pPr/>
              <a:t>93</a:t>
            </a:fld>
            <a:endParaRPr lang="en-CA"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8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29142D-078B-4AEB-B13C-2584FA6D1FC5}" type="slidenum">
              <a:rPr lang="en-CA" smtClean="0"/>
              <a:pPr/>
              <a:t>94</a:t>
            </a:fld>
            <a:endParaRPr lang="en-CA"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9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6D7B7-9E56-43A8-B4E6-03621F22B1BA}" type="slidenum">
              <a:rPr lang="en-CA" smtClean="0"/>
              <a:pPr/>
              <a:t>95</a:t>
            </a:fld>
            <a:endParaRPr lang="en-CA"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60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AA3BDF-DC07-4742-98A6-5B1AE45FA5FC}" type="slidenum">
              <a:rPr lang="en-CA" smtClean="0"/>
              <a:pPr/>
              <a:t>96</a:t>
            </a:fld>
            <a:endParaRPr lang="en-CA"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61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C201C2-57DE-430F-8473-8C257DABA5D8}" type="slidenum">
              <a:rPr lang="en-CA" smtClean="0"/>
              <a:pPr/>
              <a:t>97</a:t>
            </a:fld>
            <a:endParaRPr lang="en-CA"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62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AD2227-6DC0-4BC7-8D43-E34A94632731}" type="slidenum">
              <a:rPr lang="en-CA" smtClean="0"/>
              <a:pPr/>
              <a:t>98</a:t>
            </a:fld>
            <a:endParaRPr lang="en-CA"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63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438651-33B4-4DC7-A8CF-0E286423CFC0}" type="slidenum">
              <a:rPr lang="en-CA" smtClean="0"/>
              <a:pPr/>
              <a:t>99</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4FF60-5465-4EEE-9775-EADA306F25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91E56-404C-487B-A2DB-17775A57F8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06D10-96FE-4434-809C-2B3748067C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C6415C-B123-4041-8A0B-EA7E9BD5FD6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0980FA-1324-4560-A4A5-99C6D8BC83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4C5A7-FDF3-42ED-8A99-349DFACF37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34F31-7A00-4189-8BFF-DDF8C39BA5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CFD342-352B-4C91-91A2-D2FE1F4D3F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71A8FC-A4D6-40DC-BEB7-32A77CA97E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F84411-3E02-406A-A81C-04AE1C04A1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F0DE50-E853-46A5-9F24-83B87D2D41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885D0-B1AF-4329-AEA4-62102468EA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0C8E49-5C5D-42C9-913A-F94BDBEB20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1">
                <a:gamma/>
                <a:shade val="56078"/>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5F4610-2871-4B5E-A985-0987F03DC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SNC 1DI</a:t>
            </a:r>
          </a:p>
        </p:txBody>
      </p:sp>
      <p:sp>
        <p:nvSpPr>
          <p:cNvPr id="2051" name="Rectangle 3"/>
          <p:cNvSpPr>
            <a:spLocks noGrp="1" noChangeArrowheads="1"/>
          </p:cNvSpPr>
          <p:nvPr>
            <p:ph type="subTitle" idx="1"/>
          </p:nvPr>
        </p:nvSpPr>
        <p:spPr/>
        <p:txBody>
          <a:bodyPr/>
          <a:lstStyle/>
          <a:p>
            <a:pPr eaLnBrk="1" hangingPunct="1"/>
            <a:r>
              <a:rPr lang="en-US" smtClean="0"/>
              <a:t>Practice Exam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7"/>
          <p:cNvSpPr>
            <a:spLocks noChangeArrowheads="1"/>
          </p:cNvSpPr>
          <p:nvPr/>
        </p:nvSpPr>
        <p:spPr bwMode="auto">
          <a:xfrm>
            <a:off x="0" y="0"/>
            <a:ext cx="9144000" cy="4616450"/>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CA" sz="2100"/>
          </a:p>
          <a:p>
            <a:pPr eaLnBrk="0" hangingPunct="0">
              <a:tabLst>
                <a:tab pos="650875" algn="l"/>
              </a:tabLst>
            </a:pPr>
            <a:r>
              <a:rPr lang="en-US" sz="2100">
                <a:latin typeface="Comic Sans MS" pitchFamily="66" charset="0"/>
                <a:cs typeface="Times New Roman" pitchFamily="18" charset="0"/>
              </a:rPr>
              <a:t>  (d) Non-metals are usually malleable and ductile. </a:t>
            </a:r>
            <a:endParaRPr lang="en-CA" sz="2100"/>
          </a:p>
          <a:p>
            <a:pPr eaLnBrk="0" hangingPunct="0">
              <a:buFontTx/>
              <a:buChar char="•"/>
              <a:tabLst>
                <a:tab pos="650875" algn="l"/>
              </a:tabLst>
            </a:pPr>
            <a:r>
              <a:rPr lang="en-US" sz="2100" b="1">
                <a:latin typeface="Comic Sans MS" pitchFamily="66" charset="0"/>
                <a:cs typeface="Times New Roman" pitchFamily="18" charset="0"/>
              </a:rPr>
              <a:t>False - metals are usually malleable and ductile</a:t>
            </a:r>
            <a:endParaRPr lang="en-CA" sz="2100"/>
          </a:p>
          <a:p>
            <a:pPr eaLnBrk="0" hangingPunct="0">
              <a:tabLst>
                <a:tab pos="650875" algn="l"/>
              </a:tabLst>
            </a:pPr>
            <a:r>
              <a:rPr lang="en-US" sz="2100">
                <a:latin typeface="Comic Sans MS" pitchFamily="66" charset="0"/>
                <a:cs typeface="Times New Roman" pitchFamily="18" charset="0"/>
              </a:rPr>
              <a:t>  (e) The starting substances in a reaction are called the products. </a:t>
            </a:r>
            <a:endParaRPr lang="en-US" sz="21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ChangeArrowheads="1"/>
          </p:cNvSpPr>
          <p:nvPr/>
        </p:nvSpPr>
        <p:spPr bwMode="auto">
          <a:xfrm>
            <a:off x="0" y="0"/>
            <a:ext cx="9144000" cy="5170488"/>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What object is most likely the birthplace of stars? </a:t>
            </a:r>
            <a:endParaRPr lang="en-US"/>
          </a:p>
          <a:p>
            <a:pPr eaLnBrk="0" hangingPunct="0"/>
            <a:r>
              <a:rPr lang="en-US" sz="5400">
                <a:latin typeface="Comic Sans MS" pitchFamily="66" charset="0"/>
                <a:cs typeface="Times New Roman" pitchFamily="18" charset="0"/>
              </a:rPr>
              <a:t>  (a) Black hole. </a:t>
            </a:r>
            <a:endParaRPr lang="en-US"/>
          </a:p>
          <a:p>
            <a:pPr eaLnBrk="0" hangingPunct="0"/>
            <a:r>
              <a:rPr lang="en-US" sz="5400">
                <a:latin typeface="Comic Sans MS" pitchFamily="66" charset="0"/>
                <a:cs typeface="Times New Roman" pitchFamily="18" charset="0"/>
              </a:rPr>
              <a:t>  (b) Supernova. </a:t>
            </a:r>
            <a:endParaRPr lang="en-US"/>
          </a:p>
          <a:p>
            <a:pPr eaLnBrk="0" hangingPunct="0"/>
            <a:r>
              <a:rPr lang="en-US" sz="5400">
                <a:latin typeface="Comic Sans MS" pitchFamily="66" charset="0"/>
                <a:cs typeface="Times New Roman" pitchFamily="18" charset="0"/>
              </a:rPr>
              <a:t>  (c) Nebula. </a:t>
            </a:r>
            <a:endParaRPr lang="en-US"/>
          </a:p>
          <a:p>
            <a:pPr eaLnBrk="0" hangingPunct="0"/>
            <a:r>
              <a:rPr lang="en-US" sz="5400">
                <a:latin typeface="Comic Sans MS" pitchFamily="66" charset="0"/>
                <a:cs typeface="Times New Roman" pitchFamily="18" charset="0"/>
              </a:rPr>
              <a:t>  (d) Neutron star. </a:t>
            </a:r>
            <a:endParaRPr lang="en-US" sz="239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0" y="0"/>
            <a:ext cx="9144000" cy="5170488"/>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What object is most likely the birthplace of stars? </a:t>
            </a:r>
            <a:endParaRPr lang="en-US"/>
          </a:p>
          <a:p>
            <a:pPr eaLnBrk="0" hangingPunct="0"/>
            <a:r>
              <a:rPr lang="en-US" sz="5400">
                <a:latin typeface="Comic Sans MS" pitchFamily="66" charset="0"/>
                <a:cs typeface="Times New Roman" pitchFamily="18" charset="0"/>
              </a:rPr>
              <a:t>  (a) Black hole. </a:t>
            </a:r>
            <a:endParaRPr lang="en-US"/>
          </a:p>
          <a:p>
            <a:pPr eaLnBrk="0" hangingPunct="0"/>
            <a:r>
              <a:rPr lang="en-US" sz="5400">
                <a:latin typeface="Comic Sans MS" pitchFamily="66" charset="0"/>
                <a:cs typeface="Times New Roman" pitchFamily="18" charset="0"/>
              </a:rPr>
              <a:t>  (b) Supernova.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(c) Nebula. </a:t>
            </a:r>
            <a:endParaRPr lang="en-US"/>
          </a:p>
          <a:p>
            <a:pPr eaLnBrk="0" hangingPunct="0"/>
            <a:r>
              <a:rPr lang="en-US" sz="5400">
                <a:latin typeface="Comic Sans MS" pitchFamily="66" charset="0"/>
                <a:cs typeface="Times New Roman" pitchFamily="18" charset="0"/>
              </a:rPr>
              <a:t>  (d) Neutron star. </a:t>
            </a:r>
            <a:endParaRPr lang="en-US" sz="239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0" y="0"/>
            <a:ext cx="9144000" cy="554038"/>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0" y="0"/>
            <a:ext cx="9144000" cy="1000125"/>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0" y="0"/>
            <a:ext cx="9144000" cy="1277938"/>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0" y="0"/>
            <a:ext cx="9144000" cy="1831975"/>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0" y="0"/>
            <a:ext cx="9144000" cy="2108200"/>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ChangeArrowheads="1"/>
          </p:cNvSpPr>
          <p:nvPr/>
        </p:nvSpPr>
        <p:spPr bwMode="auto">
          <a:xfrm>
            <a:off x="0" y="0"/>
            <a:ext cx="9144000" cy="2662238"/>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more hydrogen builds up in the center same idea as a figure skater drawing their arms inwards as they spin</a:t>
            </a:r>
            <a:endParaRPr lang="en-US" sz="180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0" y="0"/>
            <a:ext cx="9144000" cy="3216275"/>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more hydrogen builds up in the center same idea as a figure skater drawing their arms inwards as they spin</a:t>
            </a:r>
            <a:endParaRPr lang="en-US" sz="1800"/>
          </a:p>
          <a:p>
            <a:pPr eaLnBrk="0" hangingPunct="0">
              <a:buFontTx/>
              <a:buChar char="•"/>
            </a:pPr>
            <a:r>
              <a:rPr lang="en-US" sz="1800" b="1">
                <a:latin typeface="Comic Sans MS" pitchFamily="66" charset="0"/>
                <a:cs typeface="Times New Roman" pitchFamily="18" charset="0"/>
              </a:rPr>
              <a:t>the large build up of gas in the center will become the star cloud flattens into a disk due to the spinning</a:t>
            </a:r>
            <a:endParaRPr lang="en-US" sz="180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ChangeArrowheads="1"/>
          </p:cNvSpPr>
          <p:nvPr/>
        </p:nvSpPr>
        <p:spPr bwMode="auto">
          <a:xfrm>
            <a:off x="0" y="0"/>
            <a:ext cx="9144000" cy="4046538"/>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more hydrogen builds up in the center same idea as a figure skater drawing their arms inwards as they spin</a:t>
            </a:r>
            <a:endParaRPr lang="en-US" sz="1800"/>
          </a:p>
          <a:p>
            <a:pPr eaLnBrk="0" hangingPunct="0">
              <a:buFontTx/>
              <a:buChar char="•"/>
            </a:pPr>
            <a:r>
              <a:rPr lang="en-US" sz="1800" b="1">
                <a:latin typeface="Comic Sans MS" pitchFamily="66" charset="0"/>
                <a:cs typeface="Times New Roman" pitchFamily="18" charset="0"/>
              </a:rPr>
              <a:t>the large build up of gas in the center will become the star cloud flattens into a disk due to the spinning</a:t>
            </a:r>
            <a:endParaRPr lang="en-US" sz="1800"/>
          </a:p>
          <a:p>
            <a:pPr eaLnBrk="0" hangingPunct="0">
              <a:buFontTx/>
              <a:buChar char="•"/>
            </a:pPr>
            <a:r>
              <a:rPr lang="en-US" sz="1800" b="1">
                <a:latin typeface="Comic Sans MS" pitchFamily="66" charset="0"/>
                <a:cs typeface="Times New Roman" pitchFamily="18" charset="0"/>
              </a:rPr>
              <a:t>little pockets of gas accumulate and spin in the same direction as the cloud (will form planets) as the gases in the center compress the temperature rises to 10 000 000 </a:t>
            </a:r>
            <a:r>
              <a:rPr lang="en-US" sz="1800" b="1" baseline="30000">
                <a:latin typeface="Comic Sans MS" pitchFamily="66" charset="0"/>
                <a:cs typeface="Times New Roman" pitchFamily="18" charset="0"/>
              </a:rPr>
              <a:t>o</a:t>
            </a:r>
            <a:r>
              <a:rPr lang="en-US" sz="1800" b="1">
                <a:latin typeface="Comic Sans MS" pitchFamily="66" charset="0"/>
                <a:cs typeface="Times New Roman" pitchFamily="18" charset="0"/>
              </a:rPr>
              <a:t>C and the star will ignite</a:t>
            </a:r>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7"/>
          <p:cNvSpPr>
            <a:spLocks noChangeArrowheads="1"/>
          </p:cNvSpPr>
          <p:nvPr/>
        </p:nvSpPr>
        <p:spPr bwMode="auto">
          <a:xfrm>
            <a:off x="0" y="0"/>
            <a:ext cx="9144000" cy="4940300"/>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CA" sz="2100"/>
          </a:p>
          <a:p>
            <a:pPr eaLnBrk="0" hangingPunct="0">
              <a:tabLst>
                <a:tab pos="650875" algn="l"/>
              </a:tabLst>
            </a:pPr>
            <a:r>
              <a:rPr lang="en-US" sz="2100">
                <a:latin typeface="Comic Sans MS" pitchFamily="66" charset="0"/>
                <a:cs typeface="Times New Roman" pitchFamily="18" charset="0"/>
              </a:rPr>
              <a:t>  (d) Non-metals are usually malleable and ductile. </a:t>
            </a:r>
            <a:endParaRPr lang="en-CA" sz="2100"/>
          </a:p>
          <a:p>
            <a:pPr eaLnBrk="0" hangingPunct="0">
              <a:buFontTx/>
              <a:buChar char="•"/>
              <a:tabLst>
                <a:tab pos="650875" algn="l"/>
              </a:tabLst>
            </a:pPr>
            <a:r>
              <a:rPr lang="en-US" sz="2100" b="1">
                <a:latin typeface="Comic Sans MS" pitchFamily="66" charset="0"/>
                <a:cs typeface="Times New Roman" pitchFamily="18" charset="0"/>
              </a:rPr>
              <a:t>False - metals are usually malleable and ductile</a:t>
            </a:r>
            <a:endParaRPr lang="en-CA" sz="2100"/>
          </a:p>
          <a:p>
            <a:pPr eaLnBrk="0" hangingPunct="0">
              <a:tabLst>
                <a:tab pos="650875" algn="l"/>
              </a:tabLst>
            </a:pPr>
            <a:r>
              <a:rPr lang="en-US" sz="2100">
                <a:latin typeface="Comic Sans MS" pitchFamily="66" charset="0"/>
                <a:cs typeface="Times New Roman" pitchFamily="18" charset="0"/>
              </a:rPr>
              <a:t>  (e) The starting substances in a reaction are called the products. </a:t>
            </a:r>
            <a:endParaRPr lang="en-CA" sz="2100"/>
          </a:p>
          <a:p>
            <a:pPr eaLnBrk="0" hangingPunct="0">
              <a:buFontTx/>
              <a:buChar char="•"/>
              <a:tabLst>
                <a:tab pos="650875" algn="l"/>
              </a:tabLst>
            </a:pPr>
            <a:r>
              <a:rPr lang="en-US" sz="2100" b="1">
                <a:latin typeface="Comic Sans MS" pitchFamily="66" charset="0"/>
                <a:cs typeface="Times New Roman" pitchFamily="18" charset="0"/>
              </a:rPr>
              <a:t>False - the end substances in a reaction are called the products</a:t>
            </a:r>
            <a:endParaRPr lang="en-US" sz="21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ChangeArrowheads="1"/>
          </p:cNvSpPr>
          <p:nvPr/>
        </p:nvSpPr>
        <p:spPr bwMode="auto">
          <a:xfrm>
            <a:off x="0" y="0"/>
            <a:ext cx="9144000" cy="4600575"/>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more hydrogen builds up in the center same idea as a figure skater drawing their arms inwards as they spin</a:t>
            </a:r>
            <a:endParaRPr lang="en-US" sz="1800"/>
          </a:p>
          <a:p>
            <a:pPr eaLnBrk="0" hangingPunct="0">
              <a:buFontTx/>
              <a:buChar char="•"/>
            </a:pPr>
            <a:r>
              <a:rPr lang="en-US" sz="1800" b="1">
                <a:latin typeface="Comic Sans MS" pitchFamily="66" charset="0"/>
                <a:cs typeface="Times New Roman" pitchFamily="18" charset="0"/>
              </a:rPr>
              <a:t>the large build up of gas in the center will become the star cloud flattens into a disk due to the spinning</a:t>
            </a:r>
            <a:endParaRPr lang="en-US" sz="1800"/>
          </a:p>
          <a:p>
            <a:pPr eaLnBrk="0" hangingPunct="0">
              <a:buFontTx/>
              <a:buChar char="•"/>
            </a:pPr>
            <a:r>
              <a:rPr lang="en-US" sz="1800" b="1">
                <a:latin typeface="Comic Sans MS" pitchFamily="66" charset="0"/>
                <a:cs typeface="Times New Roman" pitchFamily="18" charset="0"/>
              </a:rPr>
              <a:t>little pockets of gas accumulate and spin in the same direction as the cloud (will form planets) as the gases in the center compress the temperature rises to 10 000 000 </a:t>
            </a:r>
            <a:r>
              <a:rPr lang="en-US" sz="1800" b="1" baseline="30000">
                <a:latin typeface="Comic Sans MS" pitchFamily="66" charset="0"/>
                <a:cs typeface="Times New Roman" pitchFamily="18" charset="0"/>
              </a:rPr>
              <a:t>o</a:t>
            </a:r>
            <a:r>
              <a:rPr lang="en-US" sz="1800" b="1">
                <a:latin typeface="Comic Sans MS" pitchFamily="66" charset="0"/>
                <a:cs typeface="Times New Roman" pitchFamily="18" charset="0"/>
              </a:rPr>
              <a:t>C and the star will ignite</a:t>
            </a:r>
            <a:endParaRPr lang="en-US" sz="1800"/>
          </a:p>
          <a:p>
            <a:pPr eaLnBrk="0" hangingPunct="0">
              <a:buFontTx/>
              <a:buChar char="•"/>
            </a:pPr>
            <a:r>
              <a:rPr lang="en-US" sz="1800" b="1">
                <a:latin typeface="Comic Sans MS" pitchFamily="66" charset="0"/>
                <a:cs typeface="Times New Roman" pitchFamily="18" charset="0"/>
              </a:rPr>
              <a:t>solar winds from the new star blow away most of the hydrogen and helium from the inner regions leaving chunks of heavy matter</a:t>
            </a:r>
            <a:endParaRPr lang="en-US" sz="18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ChangeArrowheads="1"/>
          </p:cNvSpPr>
          <p:nvPr/>
        </p:nvSpPr>
        <p:spPr bwMode="auto">
          <a:xfrm>
            <a:off x="0" y="0"/>
            <a:ext cx="9144000" cy="5154613"/>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more hydrogen builds up in the center same idea as a figure skater drawing their arms inwards as they spin</a:t>
            </a:r>
            <a:endParaRPr lang="en-US" sz="1800"/>
          </a:p>
          <a:p>
            <a:pPr eaLnBrk="0" hangingPunct="0">
              <a:buFontTx/>
              <a:buChar char="•"/>
            </a:pPr>
            <a:r>
              <a:rPr lang="en-US" sz="1800" b="1">
                <a:latin typeface="Comic Sans MS" pitchFamily="66" charset="0"/>
                <a:cs typeface="Times New Roman" pitchFamily="18" charset="0"/>
              </a:rPr>
              <a:t>the large build up of gas in the center will become the star cloud flattens into a disk due to the spinning</a:t>
            </a:r>
            <a:endParaRPr lang="en-US" sz="1800"/>
          </a:p>
          <a:p>
            <a:pPr eaLnBrk="0" hangingPunct="0">
              <a:buFontTx/>
              <a:buChar char="•"/>
            </a:pPr>
            <a:r>
              <a:rPr lang="en-US" sz="1800" b="1">
                <a:latin typeface="Comic Sans MS" pitchFamily="66" charset="0"/>
                <a:cs typeface="Times New Roman" pitchFamily="18" charset="0"/>
              </a:rPr>
              <a:t>little pockets of gas accumulate and spin in the same direction as the cloud (will form planets) as the gases in the center compress the temperature rises to 10 000 000 </a:t>
            </a:r>
            <a:r>
              <a:rPr lang="en-US" sz="1800" b="1" baseline="30000">
                <a:latin typeface="Comic Sans MS" pitchFamily="66" charset="0"/>
                <a:cs typeface="Times New Roman" pitchFamily="18" charset="0"/>
              </a:rPr>
              <a:t>o</a:t>
            </a:r>
            <a:r>
              <a:rPr lang="en-US" sz="1800" b="1">
                <a:latin typeface="Comic Sans MS" pitchFamily="66" charset="0"/>
                <a:cs typeface="Times New Roman" pitchFamily="18" charset="0"/>
              </a:rPr>
              <a:t>C and the star will ignite</a:t>
            </a:r>
            <a:endParaRPr lang="en-US" sz="1800"/>
          </a:p>
          <a:p>
            <a:pPr eaLnBrk="0" hangingPunct="0">
              <a:buFontTx/>
              <a:buChar char="•"/>
            </a:pPr>
            <a:r>
              <a:rPr lang="en-US" sz="1800" b="1">
                <a:latin typeface="Comic Sans MS" pitchFamily="66" charset="0"/>
                <a:cs typeface="Times New Roman" pitchFamily="18" charset="0"/>
              </a:rPr>
              <a:t>solar winds from the new star blow away most of the hydrogen and helium from the inner regions leaving chunks of heavy matter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these chunks keep colliding with each other and grow in size to become planetismals and eventually the inner planets</a:t>
            </a:r>
            <a:endParaRPr lang="en-US" sz="180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ChangeArrowheads="1"/>
          </p:cNvSpPr>
          <p:nvPr/>
        </p:nvSpPr>
        <p:spPr bwMode="auto">
          <a:xfrm>
            <a:off x="0" y="0"/>
            <a:ext cx="9144000" cy="5986463"/>
          </a:xfrm>
          <a:prstGeom prst="rect">
            <a:avLst/>
          </a:prstGeom>
          <a:noFill/>
          <a:ln w="9525">
            <a:noFill/>
            <a:miter lim="800000"/>
            <a:headEnd/>
            <a:tailEnd/>
          </a:ln>
        </p:spPr>
        <p:txBody>
          <a:bodyPr tIns="0" bIns="0" anchor="ctr">
            <a:spAutoFit/>
          </a:bodyPr>
          <a:lstStyle/>
          <a:p>
            <a:pPr eaLnBrk="0" hangingPunct="0"/>
            <a:r>
              <a:rPr lang="en-US" sz="1800">
                <a:latin typeface="Comic Sans MS" pitchFamily="66" charset="0"/>
                <a:cs typeface="Times New Roman" pitchFamily="18" charset="0"/>
              </a:rPr>
              <a:t>Write a paragraph explaining how a cloud of dust and gas can eventually form a star.   Include diagrams in your answer. </a:t>
            </a:r>
          </a:p>
          <a:p>
            <a:pPr eaLnBrk="0" hangingPunct="0"/>
            <a:endParaRPr lang="en-US" sz="1100"/>
          </a:p>
          <a:p>
            <a:pPr eaLnBrk="0" hangingPunct="0">
              <a:buFontTx/>
              <a:buChar char="•"/>
            </a:pPr>
            <a:r>
              <a:rPr lang="en-US" sz="1800" b="1">
                <a:latin typeface="Comic Sans MS" pitchFamily="66" charset="0"/>
                <a:cs typeface="Times New Roman" pitchFamily="18" charset="0"/>
              </a:rPr>
              <a:t>spaces between stars is filled with gas and dust</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a dense area is called a Nebula mostly Hydrogen</a:t>
            </a:r>
            <a:endParaRPr lang="en-US" sz="1800"/>
          </a:p>
          <a:p>
            <a:pPr eaLnBrk="0" hangingPunct="0">
              <a:buFontTx/>
              <a:buChar char="•"/>
            </a:pPr>
            <a:r>
              <a:rPr lang="en-US" sz="1800" b="1">
                <a:latin typeface="Comic Sans MS" pitchFamily="66" charset="0"/>
                <a:cs typeface="Times New Roman" pitchFamily="18" charset="0"/>
              </a:rPr>
              <a:t>gravity pulls everything together and the gas and dust collapse everything is pulled towards the middle</a:t>
            </a:r>
            <a:endParaRPr lang="en-US" sz="1800"/>
          </a:p>
          <a:p>
            <a:pPr eaLnBrk="0" hangingPunct="0">
              <a:buFontTx/>
              <a:buChar char="•"/>
            </a:pPr>
            <a:r>
              <a:rPr lang="en-US" sz="1800" b="1">
                <a:latin typeface="Comic Sans MS" pitchFamily="66" charset="0"/>
                <a:cs typeface="Times New Roman" pitchFamily="18" charset="0"/>
              </a:rPr>
              <a:t>the cloud spins faster and faster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more hydrogen builds up in the center same idea as a figure skater drawing their arms inwards as they spin</a:t>
            </a:r>
            <a:endParaRPr lang="en-US" sz="1800"/>
          </a:p>
          <a:p>
            <a:pPr eaLnBrk="0" hangingPunct="0">
              <a:buFontTx/>
              <a:buChar char="•"/>
            </a:pPr>
            <a:r>
              <a:rPr lang="en-US" sz="1800" b="1">
                <a:latin typeface="Comic Sans MS" pitchFamily="66" charset="0"/>
                <a:cs typeface="Times New Roman" pitchFamily="18" charset="0"/>
              </a:rPr>
              <a:t>the large build up of gas in the center will become the star cloud flattens into a disk due to the spinning</a:t>
            </a:r>
            <a:endParaRPr lang="en-US" sz="1800"/>
          </a:p>
          <a:p>
            <a:pPr eaLnBrk="0" hangingPunct="0">
              <a:buFontTx/>
              <a:buChar char="•"/>
            </a:pPr>
            <a:r>
              <a:rPr lang="en-US" sz="1800" b="1">
                <a:latin typeface="Comic Sans MS" pitchFamily="66" charset="0"/>
                <a:cs typeface="Times New Roman" pitchFamily="18" charset="0"/>
              </a:rPr>
              <a:t>little pockets of gas accumulate and spin in the same direction as the cloud (will form planets) as the gases in the center compress the temperature rises to 10 000 000 </a:t>
            </a:r>
            <a:r>
              <a:rPr lang="en-US" sz="1800" b="1" baseline="30000">
                <a:latin typeface="Comic Sans MS" pitchFamily="66" charset="0"/>
                <a:cs typeface="Times New Roman" pitchFamily="18" charset="0"/>
              </a:rPr>
              <a:t>o</a:t>
            </a:r>
            <a:r>
              <a:rPr lang="en-US" sz="1800" b="1">
                <a:latin typeface="Comic Sans MS" pitchFamily="66" charset="0"/>
                <a:cs typeface="Times New Roman" pitchFamily="18" charset="0"/>
              </a:rPr>
              <a:t>C and the star will ignite</a:t>
            </a:r>
            <a:endParaRPr lang="en-US" sz="1800"/>
          </a:p>
          <a:p>
            <a:pPr eaLnBrk="0" hangingPunct="0">
              <a:buFontTx/>
              <a:buChar char="•"/>
            </a:pPr>
            <a:r>
              <a:rPr lang="en-US" sz="1800" b="1">
                <a:latin typeface="Comic Sans MS" pitchFamily="66" charset="0"/>
                <a:cs typeface="Times New Roman" pitchFamily="18" charset="0"/>
              </a:rPr>
              <a:t>solar winds from the new star blow away most of the hydrogen and helium from the inner regions leaving chunks of heavy matter</a:t>
            </a:r>
            <a:endParaRPr lang="en-US" sz="1800">
              <a:cs typeface="Times New Roman" pitchFamily="18" charset="0"/>
            </a:endParaRPr>
          </a:p>
          <a:p>
            <a:pPr eaLnBrk="0" hangingPunct="0">
              <a:buFontTx/>
              <a:buChar char="•"/>
            </a:pPr>
            <a:r>
              <a:rPr lang="en-US" sz="1800" b="1">
                <a:latin typeface="Comic Sans MS" pitchFamily="66" charset="0"/>
                <a:cs typeface="Times New Roman" pitchFamily="18" charset="0"/>
              </a:rPr>
              <a:t>these chunks keep colliding with each other and grow in size to become planetismals and eventually the inner planets</a:t>
            </a:r>
          </a:p>
          <a:p>
            <a:pPr eaLnBrk="0" hangingPunct="0">
              <a:buFontTx/>
              <a:buChar char="•"/>
            </a:pPr>
            <a:r>
              <a:rPr lang="en-US" sz="1800" b="1">
                <a:latin typeface="Comic Sans MS" pitchFamily="66" charset="0"/>
              </a:rPr>
              <a:t> </a:t>
            </a:r>
            <a:r>
              <a:rPr lang="en-US" sz="1800" b="1">
                <a:latin typeface="Comic Sans MS" pitchFamily="66" charset="0"/>
                <a:cs typeface="Times New Roman" pitchFamily="18" charset="0"/>
              </a:rPr>
              <a:t>lighter more volatile elements (Hydrogen, Helium) are distributed in the outer regions forming the outer planets remaining matter makes up asteroids, meteors and comets</a:t>
            </a:r>
            <a:r>
              <a:rPr lang="en-US" sz="1800"/>
              <a: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ChangeArrowheads="1"/>
          </p:cNvSpPr>
          <p:nvPr/>
        </p:nvSpPr>
        <p:spPr bwMode="auto">
          <a:xfrm>
            <a:off x="0" y="152400"/>
            <a:ext cx="9144000" cy="1816100"/>
          </a:xfrm>
          <a:prstGeom prst="rect">
            <a:avLst/>
          </a:prstGeom>
          <a:noFill/>
          <a:ln w="9525">
            <a:noFill/>
            <a:miter lim="800000"/>
            <a:headEnd/>
            <a:tailEnd/>
          </a:ln>
        </p:spPr>
        <p:txBody>
          <a:bodyPr anchor="ctr">
            <a:spAutoFit/>
          </a:bodyPr>
          <a:lstStyle/>
          <a:p>
            <a:pPr eaLnBrk="0" hangingPunct="0"/>
            <a:r>
              <a:rPr lang="en-US" sz="2800">
                <a:latin typeface="Comic Sans MS" pitchFamily="66" charset="0"/>
                <a:cs typeface="Times New Roman" pitchFamily="18" charset="0"/>
              </a:rPr>
              <a:t>What are the two most common elements found on the Sun? </a:t>
            </a:r>
          </a:p>
          <a:p>
            <a:pPr eaLnBrk="0" hangingPunct="0"/>
            <a:r>
              <a:rPr lang="en-US" sz="2800">
                <a:latin typeface="Comic Sans MS" pitchFamily="66" charset="0"/>
                <a:cs typeface="Times New Roman" pitchFamily="18" charset="0"/>
              </a:rPr>
              <a:t>What role do they play in the energy-production mechanism of the Sun? </a:t>
            </a:r>
            <a:endParaRPr lang="en-US" sz="280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ChangeArrowheads="1"/>
          </p:cNvSpPr>
          <p:nvPr/>
        </p:nvSpPr>
        <p:spPr bwMode="auto">
          <a:xfrm>
            <a:off x="0" y="241300"/>
            <a:ext cx="9144000" cy="3108325"/>
          </a:xfrm>
          <a:prstGeom prst="rect">
            <a:avLst/>
          </a:prstGeom>
          <a:noFill/>
          <a:ln w="9525">
            <a:noFill/>
            <a:miter lim="800000"/>
            <a:headEnd/>
            <a:tailEnd/>
          </a:ln>
        </p:spPr>
        <p:txBody>
          <a:bodyPr anchor="ctr">
            <a:spAutoFit/>
          </a:bodyPr>
          <a:lstStyle/>
          <a:p>
            <a:pPr eaLnBrk="0" hangingPunct="0"/>
            <a:r>
              <a:rPr lang="en-US" sz="2800">
                <a:latin typeface="Comic Sans MS" pitchFamily="66" charset="0"/>
                <a:cs typeface="Times New Roman" pitchFamily="18" charset="0"/>
              </a:rPr>
              <a:t>What are the two most common elements found on the Sun? </a:t>
            </a:r>
          </a:p>
          <a:p>
            <a:pPr eaLnBrk="0" hangingPunct="0"/>
            <a:endParaRPr lang="en-US" sz="2800">
              <a:latin typeface="Comic Sans MS" pitchFamily="66" charset="0"/>
              <a:cs typeface="Times New Roman" pitchFamily="18" charset="0"/>
            </a:endParaRPr>
          </a:p>
          <a:p>
            <a:pPr eaLnBrk="0" hangingPunct="0">
              <a:buFont typeface="Arial" charset="0"/>
              <a:buChar char="•"/>
            </a:pPr>
            <a:r>
              <a:rPr lang="en-US" sz="2800">
                <a:latin typeface="Comic Sans MS" pitchFamily="66" charset="0"/>
                <a:cs typeface="Times New Roman" pitchFamily="18" charset="0"/>
              </a:rPr>
              <a:t> </a:t>
            </a:r>
            <a:r>
              <a:rPr lang="en-US" sz="2800" b="1">
                <a:latin typeface="Comic Sans MS" pitchFamily="66" charset="0"/>
                <a:cs typeface="Times New Roman" pitchFamily="18" charset="0"/>
              </a:rPr>
              <a:t>hydrogen and helium</a:t>
            </a:r>
          </a:p>
          <a:p>
            <a:pPr eaLnBrk="0" hangingPunct="0">
              <a:buFont typeface="Arial" charset="0"/>
              <a:buChar char="•"/>
            </a:pPr>
            <a:endParaRPr lang="en-US" sz="2800">
              <a:latin typeface="Comic Sans MS" pitchFamily="66" charset="0"/>
              <a:cs typeface="Times New Roman" pitchFamily="18" charset="0"/>
            </a:endParaRPr>
          </a:p>
          <a:p>
            <a:pPr eaLnBrk="0" hangingPunct="0"/>
            <a:r>
              <a:rPr lang="en-US" sz="2800">
                <a:latin typeface="Comic Sans MS" pitchFamily="66" charset="0"/>
                <a:cs typeface="Times New Roman" pitchFamily="18" charset="0"/>
              </a:rPr>
              <a:t>What role do they play in the energy-production mechanism of the Sun? </a:t>
            </a:r>
            <a:endParaRPr lang="en-US" sz="28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ChangeArrowheads="1"/>
          </p:cNvSpPr>
          <p:nvPr/>
        </p:nvSpPr>
        <p:spPr bwMode="auto">
          <a:xfrm>
            <a:off x="0" y="457200"/>
            <a:ext cx="9144000" cy="5262563"/>
          </a:xfrm>
          <a:prstGeom prst="rect">
            <a:avLst/>
          </a:prstGeom>
          <a:noFill/>
          <a:ln w="9525">
            <a:noFill/>
            <a:miter lim="800000"/>
            <a:headEnd/>
            <a:tailEnd/>
          </a:ln>
        </p:spPr>
        <p:txBody>
          <a:bodyPr anchor="ctr">
            <a:spAutoFit/>
          </a:bodyPr>
          <a:lstStyle/>
          <a:p>
            <a:pPr eaLnBrk="0" hangingPunct="0"/>
            <a:r>
              <a:rPr lang="en-US" sz="2800">
                <a:latin typeface="Comic Sans MS" pitchFamily="66" charset="0"/>
                <a:cs typeface="Times New Roman" pitchFamily="18" charset="0"/>
              </a:rPr>
              <a:t>What are the two most common elements found on the Sun? </a:t>
            </a:r>
          </a:p>
          <a:p>
            <a:pPr eaLnBrk="0" hangingPunct="0"/>
            <a:endParaRPr lang="en-US" sz="2800">
              <a:latin typeface="Comic Sans MS" pitchFamily="66" charset="0"/>
              <a:cs typeface="Times New Roman" pitchFamily="18" charset="0"/>
            </a:endParaRPr>
          </a:p>
          <a:p>
            <a:pPr eaLnBrk="0" hangingPunct="0">
              <a:buFont typeface="Arial" charset="0"/>
              <a:buChar char="•"/>
            </a:pPr>
            <a:r>
              <a:rPr lang="en-US" sz="2800">
                <a:latin typeface="Comic Sans MS" pitchFamily="66" charset="0"/>
                <a:cs typeface="Times New Roman" pitchFamily="18" charset="0"/>
              </a:rPr>
              <a:t> </a:t>
            </a:r>
            <a:r>
              <a:rPr lang="en-US" sz="2800" b="1">
                <a:latin typeface="Comic Sans MS" pitchFamily="66" charset="0"/>
                <a:cs typeface="Times New Roman" pitchFamily="18" charset="0"/>
              </a:rPr>
              <a:t>hydrogen and helium</a:t>
            </a:r>
          </a:p>
          <a:p>
            <a:pPr eaLnBrk="0" hangingPunct="0">
              <a:buFont typeface="Arial" charset="0"/>
              <a:buChar char="•"/>
            </a:pPr>
            <a:endParaRPr lang="en-US" sz="2800">
              <a:latin typeface="Comic Sans MS" pitchFamily="66" charset="0"/>
              <a:cs typeface="Times New Roman" pitchFamily="18" charset="0"/>
            </a:endParaRPr>
          </a:p>
          <a:p>
            <a:pPr eaLnBrk="0" hangingPunct="0"/>
            <a:r>
              <a:rPr lang="en-US" sz="2800">
                <a:latin typeface="Comic Sans MS" pitchFamily="66" charset="0"/>
                <a:cs typeface="Times New Roman" pitchFamily="18" charset="0"/>
              </a:rPr>
              <a:t>What role do they play in the energy-production mechanism of the Sun? </a:t>
            </a:r>
          </a:p>
          <a:p>
            <a:pPr eaLnBrk="0" hangingPunct="0"/>
            <a:endParaRPr lang="en-US" sz="2800">
              <a:latin typeface="Comic Sans MS" pitchFamily="66" charset="0"/>
            </a:endParaRPr>
          </a:p>
          <a:p>
            <a:pPr eaLnBrk="0" hangingPunct="0">
              <a:buFont typeface="Arial" charset="0"/>
              <a:buChar char="•"/>
            </a:pPr>
            <a:r>
              <a:rPr lang="en-US" sz="2800" b="1">
                <a:latin typeface="Comic Sans MS" pitchFamily="66" charset="0"/>
              </a:rPr>
              <a:t>In the center of the Sun, hydrogen is being converted to helium by the process of fusion.</a:t>
            </a:r>
          </a:p>
          <a:p>
            <a:pPr eaLnBrk="0" hangingPunct="0">
              <a:buFont typeface="Arial" charset="0"/>
              <a:buChar char="•"/>
            </a:pPr>
            <a:r>
              <a:rPr lang="en-US" sz="2800" b="1">
                <a:latin typeface="Comic Sans MS" pitchFamily="66" charset="0"/>
              </a:rPr>
              <a:t>This is the energy production process of our star.</a:t>
            </a:r>
          </a:p>
          <a:p>
            <a:pPr eaLnBrk="0" hangingPunct="0">
              <a:buFont typeface="Arial" charset="0"/>
              <a:buChar char="•"/>
            </a:pPr>
            <a:endParaRPr lang="en-US" sz="28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ChangeArrowheads="1"/>
          </p:cNvSpPr>
          <p:nvPr/>
        </p:nvSpPr>
        <p:spPr bwMode="auto">
          <a:xfrm>
            <a:off x="0" y="-3175"/>
            <a:ext cx="9144000" cy="317023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The colour of a star depends on its </a:t>
            </a:r>
            <a:endParaRPr lang="en-CA" sz="4000"/>
          </a:p>
          <a:p>
            <a:pPr eaLnBrk="0" hangingPunct="0"/>
            <a:r>
              <a:rPr lang="en-US" sz="4000">
                <a:latin typeface="Comic Sans MS" pitchFamily="66" charset="0"/>
                <a:cs typeface="Times New Roman" pitchFamily="18" charset="0"/>
              </a:rPr>
              <a:t>  (a) temperature. </a:t>
            </a:r>
            <a:endParaRPr lang="en-CA" sz="4000"/>
          </a:p>
          <a:p>
            <a:pPr eaLnBrk="0" hangingPunct="0"/>
            <a:r>
              <a:rPr lang="en-US" sz="4000">
                <a:latin typeface="Comic Sans MS" pitchFamily="66" charset="0"/>
                <a:cs typeface="Times New Roman" pitchFamily="18" charset="0"/>
              </a:rPr>
              <a:t>  (b) size. </a:t>
            </a:r>
            <a:endParaRPr lang="en-CA" sz="4000"/>
          </a:p>
          <a:p>
            <a:pPr eaLnBrk="0" hangingPunct="0"/>
            <a:r>
              <a:rPr lang="en-US" sz="4000">
                <a:latin typeface="Comic Sans MS" pitchFamily="66" charset="0"/>
                <a:cs typeface="Times New Roman" pitchFamily="18" charset="0"/>
              </a:rPr>
              <a:t>  (c) distance. </a:t>
            </a:r>
            <a:endParaRPr lang="en-CA" sz="4000"/>
          </a:p>
          <a:p>
            <a:pPr eaLnBrk="0" hangingPunct="0"/>
            <a:r>
              <a:rPr lang="en-US" sz="4000">
                <a:latin typeface="Comic Sans MS" pitchFamily="66" charset="0"/>
                <a:cs typeface="Times New Roman" pitchFamily="18" charset="0"/>
              </a:rPr>
              <a:t>  (d) position. </a:t>
            </a:r>
            <a:endParaRPr lang="en-US" sz="400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0" y="-3175"/>
            <a:ext cx="9144000" cy="317023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The colour of a star depends on its </a:t>
            </a:r>
            <a:endParaRPr lang="en-CA" sz="4000"/>
          </a:p>
          <a:p>
            <a:pPr eaLnBrk="0" hangingPunct="0"/>
            <a:r>
              <a:rPr lang="en-US" sz="4000">
                <a:latin typeface="Comic Sans MS" pitchFamily="66" charset="0"/>
                <a:cs typeface="Times New Roman" pitchFamily="18" charset="0"/>
              </a:rPr>
              <a:t>  </a:t>
            </a:r>
            <a:r>
              <a:rPr lang="en-US" sz="4000" b="1">
                <a:latin typeface="Comic Sans MS" pitchFamily="66" charset="0"/>
                <a:cs typeface="Times New Roman" pitchFamily="18" charset="0"/>
              </a:rPr>
              <a:t>(a) temperature. </a:t>
            </a:r>
            <a:endParaRPr lang="en-CA" sz="4000" b="1"/>
          </a:p>
          <a:p>
            <a:pPr eaLnBrk="0" hangingPunct="0"/>
            <a:r>
              <a:rPr lang="en-US" sz="4000">
                <a:latin typeface="Comic Sans MS" pitchFamily="66" charset="0"/>
                <a:cs typeface="Times New Roman" pitchFamily="18" charset="0"/>
              </a:rPr>
              <a:t>  (b) size. </a:t>
            </a:r>
            <a:endParaRPr lang="en-CA" sz="4000"/>
          </a:p>
          <a:p>
            <a:pPr eaLnBrk="0" hangingPunct="0"/>
            <a:r>
              <a:rPr lang="en-US" sz="4000">
                <a:latin typeface="Comic Sans MS" pitchFamily="66" charset="0"/>
                <a:cs typeface="Times New Roman" pitchFamily="18" charset="0"/>
              </a:rPr>
              <a:t>  (c) distance. </a:t>
            </a:r>
            <a:endParaRPr lang="en-CA" sz="4000"/>
          </a:p>
          <a:p>
            <a:pPr eaLnBrk="0" hangingPunct="0"/>
            <a:r>
              <a:rPr lang="en-US" sz="4000">
                <a:latin typeface="Comic Sans MS" pitchFamily="66" charset="0"/>
                <a:cs typeface="Times New Roman" pitchFamily="18" charset="0"/>
              </a:rPr>
              <a:t>  (d) position. </a:t>
            </a:r>
            <a:endParaRPr lang="en-US" sz="40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ChangeArrowheads="1"/>
          </p:cNvSpPr>
          <p:nvPr/>
        </p:nvSpPr>
        <p:spPr bwMode="auto">
          <a:xfrm>
            <a:off x="0" y="228600"/>
            <a:ext cx="9144000" cy="378618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Which of the following is a </a:t>
            </a:r>
            <a:r>
              <a:rPr lang="en-US" sz="4000" b="1">
                <a:latin typeface="Comic Sans MS" pitchFamily="66" charset="0"/>
                <a:cs typeface="Times New Roman" pitchFamily="18" charset="0"/>
              </a:rPr>
              <a:t>biotic</a:t>
            </a:r>
            <a:r>
              <a:rPr lang="en-US" sz="4000">
                <a:latin typeface="Comic Sans MS" pitchFamily="66" charset="0"/>
                <a:cs typeface="Times New Roman" pitchFamily="18" charset="0"/>
              </a:rPr>
              <a:t> factor?</a:t>
            </a:r>
            <a:endParaRPr lang="en-CA" sz="4000"/>
          </a:p>
          <a:p>
            <a:pPr eaLnBrk="0" hangingPunct="0"/>
            <a:r>
              <a:rPr lang="en-US" sz="4000">
                <a:latin typeface="Comic Sans MS" pitchFamily="66" charset="0"/>
                <a:cs typeface="Times New Roman" pitchFamily="18" charset="0"/>
              </a:rPr>
              <a:t>	(a) temperature</a:t>
            </a:r>
            <a:endParaRPr lang="en-CA" sz="4000"/>
          </a:p>
          <a:p>
            <a:pPr eaLnBrk="0" hangingPunct="0"/>
            <a:r>
              <a:rPr lang="en-US" sz="4000">
                <a:latin typeface="Comic Sans MS" pitchFamily="66" charset="0"/>
                <a:cs typeface="Times New Roman" pitchFamily="18" charset="0"/>
              </a:rPr>
              <a:t>	(b) sunlight</a:t>
            </a:r>
            <a:endParaRPr lang="en-CA" sz="4000"/>
          </a:p>
          <a:p>
            <a:pPr eaLnBrk="0" hangingPunct="0"/>
            <a:r>
              <a:rPr lang="en-US" sz="4000">
                <a:latin typeface="Comic Sans MS" pitchFamily="66" charset="0"/>
                <a:cs typeface="Times New Roman" pitchFamily="18" charset="0"/>
              </a:rPr>
              <a:t>	(c) energy</a:t>
            </a:r>
            <a:endParaRPr lang="en-CA" sz="4000"/>
          </a:p>
          <a:p>
            <a:pPr eaLnBrk="0" hangingPunct="0"/>
            <a:r>
              <a:rPr lang="en-US" sz="4000">
                <a:latin typeface="Comic Sans MS" pitchFamily="66" charset="0"/>
                <a:cs typeface="Times New Roman" pitchFamily="18" charset="0"/>
              </a:rPr>
              <a:t>	(d) decomposers</a:t>
            </a:r>
            <a:endParaRPr lang="en-US" sz="40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ChangeArrowheads="1"/>
          </p:cNvSpPr>
          <p:nvPr/>
        </p:nvSpPr>
        <p:spPr bwMode="auto">
          <a:xfrm>
            <a:off x="0" y="228600"/>
            <a:ext cx="9144000" cy="378618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Which of the following is a </a:t>
            </a:r>
            <a:r>
              <a:rPr lang="en-US" sz="4000" b="1">
                <a:latin typeface="Comic Sans MS" pitchFamily="66" charset="0"/>
                <a:cs typeface="Times New Roman" pitchFamily="18" charset="0"/>
              </a:rPr>
              <a:t>biotic</a:t>
            </a:r>
            <a:r>
              <a:rPr lang="en-US" sz="4000">
                <a:latin typeface="Comic Sans MS" pitchFamily="66" charset="0"/>
                <a:cs typeface="Times New Roman" pitchFamily="18" charset="0"/>
              </a:rPr>
              <a:t> factor?</a:t>
            </a:r>
            <a:endParaRPr lang="en-CA" sz="4000"/>
          </a:p>
          <a:p>
            <a:pPr eaLnBrk="0" hangingPunct="0"/>
            <a:r>
              <a:rPr lang="en-US" sz="4000">
                <a:latin typeface="Comic Sans MS" pitchFamily="66" charset="0"/>
                <a:cs typeface="Times New Roman" pitchFamily="18" charset="0"/>
              </a:rPr>
              <a:t>	(a) temperature</a:t>
            </a:r>
            <a:endParaRPr lang="en-CA" sz="4000"/>
          </a:p>
          <a:p>
            <a:pPr eaLnBrk="0" hangingPunct="0"/>
            <a:r>
              <a:rPr lang="en-US" sz="4000">
                <a:latin typeface="Comic Sans MS" pitchFamily="66" charset="0"/>
                <a:cs typeface="Times New Roman" pitchFamily="18" charset="0"/>
              </a:rPr>
              <a:t>	(b) sunlight</a:t>
            </a:r>
            <a:endParaRPr lang="en-CA" sz="4000"/>
          </a:p>
          <a:p>
            <a:pPr eaLnBrk="0" hangingPunct="0"/>
            <a:r>
              <a:rPr lang="en-US" sz="4000">
                <a:latin typeface="Comic Sans MS" pitchFamily="66" charset="0"/>
                <a:cs typeface="Times New Roman" pitchFamily="18" charset="0"/>
              </a:rPr>
              <a:t>	(c) energy</a:t>
            </a:r>
            <a:endParaRPr lang="en-CA" sz="4000"/>
          </a:p>
          <a:p>
            <a:pPr eaLnBrk="0" hangingPunct="0"/>
            <a:r>
              <a:rPr lang="en-US" sz="4000">
                <a:latin typeface="Comic Sans MS" pitchFamily="66" charset="0"/>
                <a:cs typeface="Times New Roman" pitchFamily="18" charset="0"/>
              </a:rPr>
              <a:t>	</a:t>
            </a:r>
            <a:r>
              <a:rPr lang="en-US" sz="4000" b="1">
                <a:latin typeface="Comic Sans MS" pitchFamily="66" charset="0"/>
                <a:cs typeface="Times New Roman" pitchFamily="18" charset="0"/>
              </a:rPr>
              <a:t>(d) decomposers</a:t>
            </a:r>
            <a:endParaRPr lang="en-US" sz="40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7"/>
          <p:cNvSpPr>
            <a:spLocks noChangeArrowheads="1"/>
          </p:cNvSpPr>
          <p:nvPr/>
        </p:nvSpPr>
        <p:spPr bwMode="auto">
          <a:xfrm>
            <a:off x="0" y="0"/>
            <a:ext cx="9144000" cy="5586413"/>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CA" sz="2100"/>
          </a:p>
          <a:p>
            <a:pPr eaLnBrk="0" hangingPunct="0">
              <a:tabLst>
                <a:tab pos="650875" algn="l"/>
              </a:tabLst>
            </a:pPr>
            <a:r>
              <a:rPr lang="en-US" sz="2100">
                <a:latin typeface="Comic Sans MS" pitchFamily="66" charset="0"/>
                <a:cs typeface="Times New Roman" pitchFamily="18" charset="0"/>
              </a:rPr>
              <a:t>  (d) Non-metals are usually malleable and ductile. </a:t>
            </a:r>
            <a:endParaRPr lang="en-CA" sz="2100"/>
          </a:p>
          <a:p>
            <a:pPr eaLnBrk="0" hangingPunct="0">
              <a:buFontTx/>
              <a:buChar char="•"/>
              <a:tabLst>
                <a:tab pos="650875" algn="l"/>
              </a:tabLst>
            </a:pPr>
            <a:r>
              <a:rPr lang="en-US" sz="2100" b="1">
                <a:latin typeface="Comic Sans MS" pitchFamily="66" charset="0"/>
                <a:cs typeface="Times New Roman" pitchFamily="18" charset="0"/>
              </a:rPr>
              <a:t>False - metals are usually malleable and ductile</a:t>
            </a:r>
            <a:endParaRPr lang="en-CA" sz="2100"/>
          </a:p>
          <a:p>
            <a:pPr eaLnBrk="0" hangingPunct="0">
              <a:tabLst>
                <a:tab pos="650875" algn="l"/>
              </a:tabLst>
            </a:pPr>
            <a:r>
              <a:rPr lang="en-US" sz="2100">
                <a:latin typeface="Comic Sans MS" pitchFamily="66" charset="0"/>
                <a:cs typeface="Times New Roman" pitchFamily="18" charset="0"/>
              </a:rPr>
              <a:t>  (e) The starting substances in a reaction are called the products. </a:t>
            </a:r>
            <a:endParaRPr lang="en-CA" sz="2100"/>
          </a:p>
          <a:p>
            <a:pPr eaLnBrk="0" hangingPunct="0">
              <a:buFontTx/>
              <a:buChar char="•"/>
              <a:tabLst>
                <a:tab pos="650875" algn="l"/>
              </a:tabLst>
            </a:pPr>
            <a:r>
              <a:rPr lang="en-US" sz="2100" b="1">
                <a:latin typeface="Comic Sans MS" pitchFamily="66" charset="0"/>
                <a:cs typeface="Times New Roman" pitchFamily="18" charset="0"/>
              </a:rPr>
              <a:t>False - the end substances in a reaction are called the products</a:t>
            </a:r>
            <a:endParaRPr lang="en-CA" sz="2100"/>
          </a:p>
          <a:p>
            <a:pPr eaLnBrk="0" hangingPunct="0">
              <a:tabLst>
                <a:tab pos="650875" algn="l"/>
              </a:tabLst>
            </a:pPr>
            <a:r>
              <a:rPr lang="en-US" sz="2100">
                <a:latin typeface="Comic Sans MS" pitchFamily="66" charset="0"/>
                <a:cs typeface="Times New Roman" pitchFamily="18" charset="0"/>
              </a:rPr>
              <a:t>  (f) To determine the density of a sample of material, you must </a:t>
            </a:r>
            <a:br>
              <a:rPr lang="en-US" sz="2100">
                <a:latin typeface="Comic Sans MS" pitchFamily="66" charset="0"/>
                <a:cs typeface="Times New Roman" pitchFamily="18" charset="0"/>
              </a:rPr>
            </a:br>
            <a:r>
              <a:rPr lang="en-US" sz="2100">
                <a:latin typeface="Comic Sans MS" pitchFamily="66" charset="0"/>
                <a:cs typeface="Times New Roman" pitchFamily="18" charset="0"/>
              </a:rPr>
              <a:t>  measure the mass and volume of the sample. </a:t>
            </a:r>
            <a:endParaRPr lang="en-US" sz="21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ChangeArrowheads="1"/>
          </p:cNvSpPr>
          <p:nvPr/>
        </p:nvSpPr>
        <p:spPr bwMode="auto">
          <a:xfrm>
            <a:off x="0" y="0"/>
            <a:ext cx="9144000" cy="378618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Which of the following is NOT recycled in an ecosystem?</a:t>
            </a:r>
            <a:endParaRPr lang="en-CA" sz="4000"/>
          </a:p>
          <a:p>
            <a:pPr eaLnBrk="0" hangingPunct="0"/>
            <a:r>
              <a:rPr lang="en-US" sz="4000">
                <a:latin typeface="Comic Sans MS" pitchFamily="66" charset="0"/>
                <a:cs typeface="Times New Roman" pitchFamily="18" charset="0"/>
              </a:rPr>
              <a:t>	(a) water</a:t>
            </a:r>
            <a:endParaRPr lang="en-CA" sz="4000"/>
          </a:p>
          <a:p>
            <a:pPr eaLnBrk="0" hangingPunct="0"/>
            <a:r>
              <a:rPr lang="en-US" sz="4000">
                <a:latin typeface="Comic Sans MS" pitchFamily="66" charset="0"/>
                <a:cs typeface="Times New Roman" pitchFamily="18" charset="0"/>
              </a:rPr>
              <a:t>	(b) energy</a:t>
            </a:r>
            <a:endParaRPr lang="en-CA" sz="4000"/>
          </a:p>
          <a:p>
            <a:pPr eaLnBrk="0" hangingPunct="0"/>
            <a:r>
              <a:rPr lang="en-US" sz="4000">
                <a:latin typeface="Comic Sans MS" pitchFamily="66" charset="0"/>
                <a:cs typeface="Times New Roman" pitchFamily="18" charset="0"/>
              </a:rPr>
              <a:t>	(c) carbon</a:t>
            </a:r>
            <a:endParaRPr lang="en-CA" sz="4000"/>
          </a:p>
          <a:p>
            <a:pPr eaLnBrk="0" hangingPunct="0"/>
            <a:r>
              <a:rPr lang="en-US" sz="4000">
                <a:latin typeface="Comic Sans MS" pitchFamily="66" charset="0"/>
                <a:cs typeface="Times New Roman" pitchFamily="18" charset="0"/>
              </a:rPr>
              <a:t>	(d) nitrogen</a:t>
            </a:r>
            <a:endParaRPr lang="en-US" sz="400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ChangeArrowheads="1"/>
          </p:cNvSpPr>
          <p:nvPr/>
        </p:nvSpPr>
        <p:spPr bwMode="auto">
          <a:xfrm>
            <a:off x="0" y="0"/>
            <a:ext cx="9144000" cy="378618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Which of the following is NOT recycled in an ecosystem?</a:t>
            </a:r>
            <a:endParaRPr lang="en-CA" sz="4000"/>
          </a:p>
          <a:p>
            <a:pPr eaLnBrk="0" hangingPunct="0"/>
            <a:r>
              <a:rPr lang="en-US" sz="4000">
                <a:latin typeface="Comic Sans MS" pitchFamily="66" charset="0"/>
                <a:cs typeface="Times New Roman" pitchFamily="18" charset="0"/>
              </a:rPr>
              <a:t>	(a) water</a:t>
            </a:r>
            <a:endParaRPr lang="en-CA" sz="4000"/>
          </a:p>
          <a:p>
            <a:pPr eaLnBrk="0" hangingPunct="0"/>
            <a:r>
              <a:rPr lang="en-US" sz="4000">
                <a:latin typeface="Comic Sans MS" pitchFamily="66" charset="0"/>
                <a:cs typeface="Times New Roman" pitchFamily="18" charset="0"/>
              </a:rPr>
              <a:t>	</a:t>
            </a:r>
            <a:r>
              <a:rPr lang="en-US" sz="4000" b="1">
                <a:latin typeface="Comic Sans MS" pitchFamily="66" charset="0"/>
                <a:cs typeface="Times New Roman" pitchFamily="18" charset="0"/>
              </a:rPr>
              <a:t>(b) energy</a:t>
            </a:r>
            <a:endParaRPr lang="en-CA" sz="4000" b="1"/>
          </a:p>
          <a:p>
            <a:pPr eaLnBrk="0" hangingPunct="0"/>
            <a:r>
              <a:rPr lang="en-US" sz="4000">
                <a:latin typeface="Comic Sans MS" pitchFamily="66" charset="0"/>
                <a:cs typeface="Times New Roman" pitchFamily="18" charset="0"/>
              </a:rPr>
              <a:t>	(c) carbon</a:t>
            </a:r>
            <a:endParaRPr lang="en-CA" sz="4000"/>
          </a:p>
          <a:p>
            <a:pPr eaLnBrk="0" hangingPunct="0"/>
            <a:r>
              <a:rPr lang="en-US" sz="4000">
                <a:latin typeface="Comic Sans MS" pitchFamily="66" charset="0"/>
                <a:cs typeface="Times New Roman" pitchFamily="18" charset="0"/>
              </a:rPr>
              <a:t>	(d) nitrogen</a:t>
            </a:r>
            <a:endParaRPr lang="en-US" sz="40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What is the maximum number of individuals that can live in an area without harming the environment?</a:t>
            </a:r>
            <a:endParaRPr lang="en-CA" sz="4000"/>
          </a:p>
          <a:p>
            <a:pPr eaLnBrk="0" hangingPunct="0"/>
            <a:r>
              <a:rPr lang="en-US" sz="4000">
                <a:latin typeface="Comic Sans MS" pitchFamily="66" charset="0"/>
                <a:cs typeface="Times New Roman" pitchFamily="18" charset="0"/>
              </a:rPr>
              <a:t>	(a) carrying capacity</a:t>
            </a:r>
            <a:endParaRPr lang="en-CA" sz="4000"/>
          </a:p>
          <a:p>
            <a:pPr eaLnBrk="0" hangingPunct="0"/>
            <a:r>
              <a:rPr lang="en-US" sz="4000">
                <a:latin typeface="Comic Sans MS" pitchFamily="66" charset="0"/>
                <a:cs typeface="Times New Roman" pitchFamily="18" charset="0"/>
              </a:rPr>
              <a:t>	(b) steady state</a:t>
            </a:r>
            <a:endParaRPr lang="en-CA" sz="4000"/>
          </a:p>
          <a:p>
            <a:pPr eaLnBrk="0" hangingPunct="0"/>
            <a:r>
              <a:rPr lang="en-US" sz="4000">
                <a:latin typeface="Comic Sans MS" pitchFamily="66" charset="0"/>
                <a:cs typeface="Times New Roman" pitchFamily="18" charset="0"/>
              </a:rPr>
              <a:t>	(c) climax community</a:t>
            </a:r>
            <a:endParaRPr lang="en-CA" sz="4000"/>
          </a:p>
          <a:p>
            <a:pPr eaLnBrk="0" hangingPunct="0"/>
            <a:r>
              <a:rPr lang="en-US" sz="4000">
                <a:latin typeface="Comic Sans MS" pitchFamily="66" charset="0"/>
                <a:cs typeface="Times New Roman" pitchFamily="18" charset="0"/>
              </a:rPr>
              <a:t>	(d) population density</a:t>
            </a:r>
            <a:endParaRPr lang="en-US" sz="400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What is the maximum number of individuals that can live in an area without harming the environment?</a:t>
            </a:r>
            <a:endParaRPr lang="en-CA" sz="4000"/>
          </a:p>
          <a:p>
            <a:pPr eaLnBrk="0" hangingPunct="0"/>
            <a:r>
              <a:rPr lang="en-US" sz="4000">
                <a:latin typeface="Comic Sans MS" pitchFamily="66" charset="0"/>
                <a:cs typeface="Times New Roman" pitchFamily="18" charset="0"/>
              </a:rPr>
              <a:t>	</a:t>
            </a:r>
            <a:r>
              <a:rPr lang="en-US" sz="4000" b="1">
                <a:latin typeface="Comic Sans MS" pitchFamily="66" charset="0"/>
                <a:cs typeface="Times New Roman" pitchFamily="18" charset="0"/>
              </a:rPr>
              <a:t>(a) carrying capacity</a:t>
            </a:r>
            <a:endParaRPr lang="en-CA" sz="4000" b="1"/>
          </a:p>
          <a:p>
            <a:pPr eaLnBrk="0" hangingPunct="0"/>
            <a:r>
              <a:rPr lang="en-US" sz="4000">
                <a:latin typeface="Comic Sans MS" pitchFamily="66" charset="0"/>
                <a:cs typeface="Times New Roman" pitchFamily="18" charset="0"/>
              </a:rPr>
              <a:t>	(b) steady state</a:t>
            </a:r>
            <a:endParaRPr lang="en-CA" sz="4000"/>
          </a:p>
          <a:p>
            <a:pPr eaLnBrk="0" hangingPunct="0"/>
            <a:r>
              <a:rPr lang="en-US" sz="4000">
                <a:latin typeface="Comic Sans MS" pitchFamily="66" charset="0"/>
                <a:cs typeface="Times New Roman" pitchFamily="18" charset="0"/>
              </a:rPr>
              <a:t>	(c) climax community</a:t>
            </a:r>
            <a:endParaRPr lang="en-CA" sz="4000"/>
          </a:p>
          <a:p>
            <a:pPr eaLnBrk="0" hangingPunct="0"/>
            <a:r>
              <a:rPr lang="en-US" sz="4000">
                <a:latin typeface="Comic Sans MS" pitchFamily="66" charset="0"/>
                <a:cs typeface="Times New Roman" pitchFamily="18" charset="0"/>
              </a:rPr>
              <a:t>	(d) population density</a:t>
            </a:r>
            <a:endParaRPr lang="en-US" sz="40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Which of the following organisms would be most affected by </a:t>
            </a:r>
          </a:p>
          <a:p>
            <a:pPr eaLnBrk="0" hangingPunct="0"/>
            <a:r>
              <a:rPr lang="en-US" sz="4000">
                <a:latin typeface="Comic Sans MS" pitchFamily="66" charset="0"/>
                <a:cs typeface="Times New Roman" pitchFamily="18" charset="0"/>
              </a:rPr>
              <a:t>bio-magnification?</a:t>
            </a:r>
            <a:endParaRPr lang="en-CA" sz="4000"/>
          </a:p>
          <a:p>
            <a:pPr eaLnBrk="0" hangingPunct="0"/>
            <a:r>
              <a:rPr lang="en-US" sz="4000">
                <a:latin typeface="Comic Sans MS" pitchFamily="66" charset="0"/>
                <a:cs typeface="Times New Roman" pitchFamily="18" charset="0"/>
              </a:rPr>
              <a:t>	(a) frog</a:t>
            </a:r>
            <a:endParaRPr lang="en-CA" sz="4000"/>
          </a:p>
          <a:p>
            <a:pPr eaLnBrk="0" hangingPunct="0"/>
            <a:r>
              <a:rPr lang="en-US" sz="4000">
                <a:latin typeface="Comic Sans MS" pitchFamily="66" charset="0"/>
                <a:cs typeface="Times New Roman" pitchFamily="18" charset="0"/>
              </a:rPr>
              <a:t>	(b) hawk</a:t>
            </a:r>
            <a:endParaRPr lang="en-CA" sz="4000"/>
          </a:p>
          <a:p>
            <a:pPr eaLnBrk="0" hangingPunct="0"/>
            <a:r>
              <a:rPr lang="en-US" sz="4000">
                <a:latin typeface="Comic Sans MS" pitchFamily="66" charset="0"/>
                <a:cs typeface="Times New Roman" pitchFamily="18" charset="0"/>
              </a:rPr>
              <a:t>	(c) snake</a:t>
            </a:r>
            <a:endParaRPr lang="en-CA" sz="4000"/>
          </a:p>
          <a:p>
            <a:pPr eaLnBrk="0" hangingPunct="0"/>
            <a:r>
              <a:rPr lang="en-US" sz="4000">
                <a:latin typeface="Comic Sans MS" pitchFamily="66" charset="0"/>
                <a:cs typeface="Times New Roman" pitchFamily="18" charset="0"/>
              </a:rPr>
              <a:t>	(d) grasshopper</a:t>
            </a:r>
            <a:endParaRPr lang="en-US" sz="400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Which of the following organisms would be most affected by </a:t>
            </a:r>
          </a:p>
          <a:p>
            <a:pPr eaLnBrk="0" hangingPunct="0"/>
            <a:r>
              <a:rPr lang="en-US" sz="4000">
                <a:latin typeface="Comic Sans MS" pitchFamily="66" charset="0"/>
                <a:cs typeface="Times New Roman" pitchFamily="18" charset="0"/>
              </a:rPr>
              <a:t>bio-magnification?</a:t>
            </a:r>
            <a:endParaRPr lang="en-CA" sz="4000"/>
          </a:p>
          <a:p>
            <a:pPr eaLnBrk="0" hangingPunct="0"/>
            <a:r>
              <a:rPr lang="en-US" sz="4000">
                <a:latin typeface="Comic Sans MS" pitchFamily="66" charset="0"/>
                <a:cs typeface="Times New Roman" pitchFamily="18" charset="0"/>
              </a:rPr>
              <a:t>	(a) frog</a:t>
            </a:r>
            <a:endParaRPr lang="en-CA" sz="4000"/>
          </a:p>
          <a:p>
            <a:pPr eaLnBrk="0" hangingPunct="0"/>
            <a:r>
              <a:rPr lang="en-US" sz="4000">
                <a:latin typeface="Comic Sans MS" pitchFamily="66" charset="0"/>
                <a:cs typeface="Times New Roman" pitchFamily="18" charset="0"/>
              </a:rPr>
              <a:t>	</a:t>
            </a:r>
            <a:r>
              <a:rPr lang="en-US" sz="4000" b="1">
                <a:latin typeface="Comic Sans MS" pitchFamily="66" charset="0"/>
                <a:cs typeface="Times New Roman" pitchFamily="18" charset="0"/>
              </a:rPr>
              <a:t>(b) hawk</a:t>
            </a:r>
            <a:endParaRPr lang="en-CA" sz="4000" b="1"/>
          </a:p>
          <a:p>
            <a:pPr eaLnBrk="0" hangingPunct="0"/>
            <a:r>
              <a:rPr lang="en-US" sz="4000">
                <a:latin typeface="Comic Sans MS" pitchFamily="66" charset="0"/>
                <a:cs typeface="Times New Roman" pitchFamily="18" charset="0"/>
              </a:rPr>
              <a:t>	(c) snake</a:t>
            </a:r>
            <a:endParaRPr lang="en-CA" sz="4000"/>
          </a:p>
          <a:p>
            <a:pPr eaLnBrk="0" hangingPunct="0"/>
            <a:r>
              <a:rPr lang="en-US" sz="4000">
                <a:latin typeface="Comic Sans MS" pitchFamily="66" charset="0"/>
                <a:cs typeface="Times New Roman" pitchFamily="18" charset="0"/>
              </a:rPr>
              <a:t>	(d) grasshopper</a:t>
            </a:r>
            <a:endParaRPr lang="en-US" sz="400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38252"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38253"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38254" name="Rectangle 34"/>
          <p:cNvSpPr>
            <a:spLocks noChangeArrowheads="1"/>
          </p:cNvSpPr>
          <p:nvPr/>
        </p:nvSpPr>
        <p:spPr bwMode="auto">
          <a:xfrm>
            <a:off x="0" y="4267200"/>
            <a:ext cx="8915400" cy="461963"/>
          </a:xfrm>
          <a:prstGeom prst="rect">
            <a:avLst/>
          </a:prstGeom>
          <a:noFill/>
          <a:ln w="9525">
            <a:noFill/>
            <a:miter lim="800000"/>
            <a:headEnd/>
            <a:tailEnd/>
          </a:ln>
        </p:spPr>
        <p:txBody>
          <a:bodyPr>
            <a:spAutoFit/>
          </a:bodyPr>
          <a:lstStyle/>
          <a:p>
            <a:r>
              <a:rPr lang="en-US" sz="2400">
                <a:latin typeface="Comic Sans MS" pitchFamily="66" charset="0"/>
              </a:rPr>
              <a:t>(a) List the organisms in the second tropic level.</a:t>
            </a:r>
            <a:endParaRPr lang="en-CA" sz="2400">
              <a:latin typeface="Comic Sans MS" pitchFamily="66"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39276"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39277"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39278" name="Rectangle 34"/>
          <p:cNvSpPr>
            <a:spLocks noChangeArrowheads="1"/>
          </p:cNvSpPr>
          <p:nvPr/>
        </p:nvSpPr>
        <p:spPr bwMode="auto">
          <a:xfrm>
            <a:off x="0" y="4267200"/>
            <a:ext cx="8915400" cy="1200150"/>
          </a:xfrm>
          <a:prstGeom prst="rect">
            <a:avLst/>
          </a:prstGeom>
          <a:noFill/>
          <a:ln w="9525">
            <a:noFill/>
            <a:miter lim="800000"/>
            <a:headEnd/>
            <a:tailEnd/>
          </a:ln>
        </p:spPr>
        <p:txBody>
          <a:bodyPr>
            <a:spAutoFit/>
          </a:bodyPr>
          <a:lstStyle/>
          <a:p>
            <a:pPr marL="457200" indent="-457200">
              <a:buFontTx/>
              <a:buAutoNum type="alphaLcParenBoth"/>
            </a:pPr>
            <a:r>
              <a:rPr lang="en-US" sz="2400">
                <a:latin typeface="Comic Sans MS" pitchFamily="66" charset="0"/>
              </a:rPr>
              <a:t>List the organisms in the second tropic level.</a:t>
            </a:r>
          </a:p>
          <a:p>
            <a:pPr marL="457200" indent="-457200">
              <a:buFontTx/>
              <a:buAutoNum type="alphaLcParenBoth"/>
            </a:pPr>
            <a:endParaRPr lang="en-US" sz="2400">
              <a:latin typeface="Comic Sans MS" pitchFamily="66" charset="0"/>
            </a:endParaRPr>
          </a:p>
          <a:p>
            <a:pPr marL="457200" indent="-457200"/>
            <a:r>
              <a:rPr lang="en-US" sz="2400">
                <a:latin typeface="Comic Sans MS" pitchFamily="66" charset="0"/>
              </a:rPr>
              <a:t>	</a:t>
            </a:r>
            <a:r>
              <a:rPr lang="en-US" sz="2400" b="1">
                <a:latin typeface="Comic Sans MS" pitchFamily="66" charset="0"/>
              </a:rPr>
              <a:t>shrimp, minnow</a:t>
            </a:r>
            <a:endParaRPr lang="en-CA" sz="2400" b="1">
              <a:latin typeface="Comic Sans MS" pitchFamily="66"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0300"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0301"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0302" name="Rectangle 34"/>
          <p:cNvSpPr>
            <a:spLocks noChangeArrowheads="1"/>
          </p:cNvSpPr>
          <p:nvPr/>
        </p:nvSpPr>
        <p:spPr bwMode="auto">
          <a:xfrm>
            <a:off x="0" y="4267200"/>
            <a:ext cx="8915400" cy="830263"/>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(b) List two things that are missing which are a key part of any food web.</a:t>
            </a:r>
            <a:endParaRPr lang="en-CA" sz="2400">
              <a:latin typeface="Comic Sans MS" pitchFamily="66"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1324"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1325"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1326" name="Rectangle 34"/>
          <p:cNvSpPr>
            <a:spLocks noChangeArrowheads="1"/>
          </p:cNvSpPr>
          <p:nvPr/>
        </p:nvSpPr>
        <p:spPr bwMode="auto">
          <a:xfrm>
            <a:off x="0" y="4267200"/>
            <a:ext cx="8915400" cy="1570038"/>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(b) List two things that are missing which are a key part of any food web.</a:t>
            </a:r>
          </a:p>
          <a:p>
            <a:endParaRPr lang="en-US" sz="2400">
              <a:latin typeface="Comic Sans MS" pitchFamily="66" charset="0"/>
              <a:cs typeface="Times New Roman" pitchFamily="18" charset="0"/>
            </a:endParaRPr>
          </a:p>
          <a:p>
            <a:r>
              <a:rPr lang="en-US" sz="2400">
                <a:latin typeface="Comic Sans MS" pitchFamily="66" charset="0"/>
                <a:cs typeface="Times New Roman" pitchFamily="18" charset="0"/>
              </a:rPr>
              <a:t>	</a:t>
            </a:r>
            <a:r>
              <a:rPr lang="en-US" sz="2400" b="1">
                <a:latin typeface="Comic Sans MS" pitchFamily="66" charset="0"/>
                <a:cs typeface="Times New Roman" pitchFamily="18" charset="0"/>
              </a:rPr>
              <a:t>the Sun, decomposers</a:t>
            </a:r>
            <a:endParaRPr lang="en-CA" sz="2400" b="1">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p:cNvSpPr>
            <a:spLocks noChangeArrowheads="1"/>
          </p:cNvSpPr>
          <p:nvPr/>
        </p:nvSpPr>
        <p:spPr bwMode="auto">
          <a:xfrm>
            <a:off x="0" y="0"/>
            <a:ext cx="9144000" cy="6232525"/>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CA" sz="2100"/>
          </a:p>
          <a:p>
            <a:pPr eaLnBrk="0" hangingPunct="0">
              <a:tabLst>
                <a:tab pos="650875" algn="l"/>
              </a:tabLst>
            </a:pPr>
            <a:r>
              <a:rPr lang="en-US" sz="2100">
                <a:latin typeface="Comic Sans MS" pitchFamily="66" charset="0"/>
                <a:cs typeface="Times New Roman" pitchFamily="18" charset="0"/>
              </a:rPr>
              <a:t>  (d) Non-metals are usually malleable and ductile. </a:t>
            </a:r>
            <a:endParaRPr lang="en-CA" sz="2100"/>
          </a:p>
          <a:p>
            <a:pPr eaLnBrk="0" hangingPunct="0">
              <a:buFontTx/>
              <a:buChar char="•"/>
              <a:tabLst>
                <a:tab pos="650875" algn="l"/>
              </a:tabLst>
            </a:pPr>
            <a:r>
              <a:rPr lang="en-US" sz="2100" b="1">
                <a:latin typeface="Comic Sans MS" pitchFamily="66" charset="0"/>
                <a:cs typeface="Times New Roman" pitchFamily="18" charset="0"/>
              </a:rPr>
              <a:t>False - metals are usually malleable and ductile</a:t>
            </a:r>
            <a:endParaRPr lang="en-CA" sz="2100"/>
          </a:p>
          <a:p>
            <a:pPr eaLnBrk="0" hangingPunct="0">
              <a:tabLst>
                <a:tab pos="650875" algn="l"/>
              </a:tabLst>
            </a:pPr>
            <a:r>
              <a:rPr lang="en-US" sz="2100">
                <a:latin typeface="Comic Sans MS" pitchFamily="66" charset="0"/>
                <a:cs typeface="Times New Roman" pitchFamily="18" charset="0"/>
              </a:rPr>
              <a:t>  (e) The starting substances in a reaction are called the products. </a:t>
            </a:r>
            <a:endParaRPr lang="en-CA" sz="2100"/>
          </a:p>
          <a:p>
            <a:pPr eaLnBrk="0" hangingPunct="0">
              <a:buFontTx/>
              <a:buChar char="•"/>
              <a:tabLst>
                <a:tab pos="650875" algn="l"/>
              </a:tabLst>
            </a:pPr>
            <a:r>
              <a:rPr lang="en-US" sz="2100" b="1">
                <a:latin typeface="Comic Sans MS" pitchFamily="66" charset="0"/>
                <a:cs typeface="Times New Roman" pitchFamily="18" charset="0"/>
              </a:rPr>
              <a:t>False - the end substances in a reaction are called the products</a:t>
            </a:r>
            <a:endParaRPr lang="en-CA" sz="2100"/>
          </a:p>
          <a:p>
            <a:pPr eaLnBrk="0" hangingPunct="0">
              <a:tabLst>
                <a:tab pos="650875" algn="l"/>
              </a:tabLst>
            </a:pPr>
            <a:r>
              <a:rPr lang="en-US" sz="2100">
                <a:latin typeface="Comic Sans MS" pitchFamily="66" charset="0"/>
                <a:cs typeface="Times New Roman" pitchFamily="18" charset="0"/>
              </a:rPr>
              <a:t>  (f) To determine the density of a sample of material, you must </a:t>
            </a:r>
            <a:br>
              <a:rPr lang="en-US" sz="2100">
                <a:latin typeface="Comic Sans MS" pitchFamily="66" charset="0"/>
                <a:cs typeface="Times New Roman" pitchFamily="18" charset="0"/>
              </a:rPr>
            </a:br>
            <a:r>
              <a:rPr lang="en-US" sz="2100">
                <a:latin typeface="Comic Sans MS" pitchFamily="66" charset="0"/>
                <a:cs typeface="Times New Roman" pitchFamily="18" charset="0"/>
              </a:rPr>
              <a:t>  measure the mass and volume of the sample. </a:t>
            </a:r>
            <a:endParaRPr lang="en-CA" sz="2100"/>
          </a:p>
          <a:p>
            <a:pPr eaLnBrk="0" hangingPunct="0">
              <a:buFontTx/>
              <a:buChar char="•"/>
              <a:tabLst>
                <a:tab pos="650875" algn="l"/>
              </a:tabLst>
            </a:pPr>
            <a:r>
              <a:rPr lang="en-US" sz="2100" b="1">
                <a:latin typeface="Comic Sans MS" pitchFamily="66" charset="0"/>
                <a:cs typeface="Times New Roman" pitchFamily="18" charset="0"/>
              </a:rPr>
              <a:t>False - to determine the density of a substance you must divide the mass of a substance by its volume</a:t>
            </a:r>
            <a:endParaRPr lang="en-US" sz="210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2348"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2349"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2350" name="Rectangle 34"/>
          <p:cNvSpPr>
            <a:spLocks noChangeArrowheads="1"/>
          </p:cNvSpPr>
          <p:nvPr/>
        </p:nvSpPr>
        <p:spPr bwMode="auto">
          <a:xfrm>
            <a:off x="0" y="4267200"/>
            <a:ext cx="8915400" cy="830263"/>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(c) What would happen to the sea lion population if all of the kingfishers were removed?</a:t>
            </a:r>
            <a:endParaRPr lang="en-CA" sz="2400" b="1">
              <a:latin typeface="Comic Sans MS" pitchFamily="66"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3372"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3373"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3374" name="Rectangle 34"/>
          <p:cNvSpPr>
            <a:spLocks noChangeArrowheads="1"/>
          </p:cNvSpPr>
          <p:nvPr/>
        </p:nvSpPr>
        <p:spPr bwMode="auto">
          <a:xfrm>
            <a:off x="0" y="4267200"/>
            <a:ext cx="8915400" cy="1938338"/>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(c) What would happen to the sea lion population if all of the kingfishers were removed?</a:t>
            </a:r>
          </a:p>
          <a:p>
            <a:endParaRPr lang="en-US" sz="2400" b="1">
              <a:latin typeface="Comic Sans MS" pitchFamily="66" charset="0"/>
              <a:cs typeface="Times New Roman" pitchFamily="18" charset="0"/>
            </a:endParaRPr>
          </a:p>
          <a:p>
            <a:r>
              <a:rPr lang="en-CA" sz="2400" b="1">
                <a:latin typeface="Comic Sans MS" pitchFamily="66" charset="0"/>
              </a:rPr>
              <a:t>The population of sealions would increase because more food (codfish) would be available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4396"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4397"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4398" name="Rectangle 34"/>
          <p:cNvSpPr>
            <a:spLocks noChangeArrowheads="1"/>
          </p:cNvSpPr>
          <p:nvPr/>
        </p:nvSpPr>
        <p:spPr bwMode="auto">
          <a:xfrm>
            <a:off x="0" y="4267200"/>
            <a:ext cx="9144000" cy="1570038"/>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(d) Name the trophic level and consumer order of the killer whale.</a:t>
            </a:r>
          </a:p>
          <a:p>
            <a:endParaRPr lang="en-US" sz="2400" b="1">
              <a:latin typeface="Comic Sans MS" pitchFamily="66" charset="0"/>
              <a:cs typeface="Times New Roman" pitchFamily="18" charset="0"/>
            </a:endParaRPr>
          </a:p>
          <a:p>
            <a:endParaRPr lang="en-CA" sz="2400" b="1">
              <a:latin typeface="Comic Sans MS" pitchFamily="66"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5420"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5421"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5422" name="Rectangle 34"/>
          <p:cNvSpPr>
            <a:spLocks noChangeArrowheads="1"/>
          </p:cNvSpPr>
          <p:nvPr/>
        </p:nvSpPr>
        <p:spPr bwMode="auto">
          <a:xfrm>
            <a:off x="0" y="4267200"/>
            <a:ext cx="9144000" cy="1938338"/>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(d) Name the trophic level and consumer order of the killer whale.</a:t>
            </a:r>
          </a:p>
          <a:p>
            <a:endParaRPr lang="en-US" sz="2400" b="1">
              <a:latin typeface="Comic Sans MS" pitchFamily="66" charset="0"/>
              <a:cs typeface="Times New Roman" pitchFamily="18" charset="0"/>
            </a:endParaRPr>
          </a:p>
          <a:p>
            <a:r>
              <a:rPr lang="en-CA" sz="2400" b="1">
                <a:latin typeface="Comic Sans MS" pitchFamily="66" charset="0"/>
              </a:rPr>
              <a:t>5</a:t>
            </a:r>
            <a:r>
              <a:rPr lang="en-CA" sz="2400" b="1" baseline="30000">
                <a:latin typeface="Comic Sans MS" pitchFamily="66" charset="0"/>
              </a:rPr>
              <a:t>th</a:t>
            </a:r>
            <a:r>
              <a:rPr lang="en-CA" sz="2400" b="1">
                <a:latin typeface="Comic Sans MS" pitchFamily="66" charset="0"/>
              </a:rPr>
              <a:t> Trophic level</a:t>
            </a:r>
          </a:p>
          <a:p>
            <a:r>
              <a:rPr lang="en-CA" sz="2400" b="1">
                <a:latin typeface="Comic Sans MS" pitchFamily="66" charset="0"/>
              </a:rPr>
              <a:t>Top carnivore or 4</a:t>
            </a:r>
            <a:r>
              <a:rPr lang="en-CA" sz="2400" b="1" baseline="30000">
                <a:latin typeface="Comic Sans MS" pitchFamily="66" charset="0"/>
              </a:rPr>
              <a:t>th</a:t>
            </a:r>
            <a:r>
              <a:rPr lang="en-CA" sz="2400" b="1">
                <a:latin typeface="Comic Sans MS" pitchFamily="66" charset="0"/>
              </a:rPr>
              <a:t> order consumer</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6444"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6445"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6446" name="Rectangle 34"/>
          <p:cNvSpPr>
            <a:spLocks noChangeArrowheads="1"/>
          </p:cNvSpPr>
          <p:nvPr/>
        </p:nvSpPr>
        <p:spPr bwMode="auto">
          <a:xfrm>
            <a:off x="0" y="4267200"/>
            <a:ext cx="9144000" cy="830263"/>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(e) What organism would you expect to be most affected by a chemical pesticide found in the ocean?</a:t>
            </a:r>
            <a:endParaRPr lang="en-CA" sz="32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93" name="Line 17"/>
          <p:cNvSpPr>
            <a:spLocks noChangeShapeType="1"/>
          </p:cNvSpPr>
          <p:nvPr/>
        </p:nvSpPr>
        <p:spPr bwMode="auto">
          <a:xfrm flipH="1" flipV="1">
            <a:off x="2286000" y="2133600"/>
            <a:ext cx="292100" cy="195263"/>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4" name="Line 18"/>
          <p:cNvSpPr>
            <a:spLocks noChangeShapeType="1"/>
          </p:cNvSpPr>
          <p:nvPr/>
        </p:nvSpPr>
        <p:spPr bwMode="auto">
          <a:xfrm flipV="1">
            <a:off x="3962400" y="2209800"/>
            <a:ext cx="509588" cy="244475"/>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0" name="Line 24"/>
          <p:cNvSpPr>
            <a:spLocks noChangeShapeType="1"/>
          </p:cNvSpPr>
          <p:nvPr/>
        </p:nvSpPr>
        <p:spPr bwMode="auto">
          <a:xfrm flipH="1" flipV="1">
            <a:off x="4038600" y="2819400"/>
            <a:ext cx="238125" cy="2286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8" name="Line 22"/>
          <p:cNvSpPr>
            <a:spLocks noChangeShapeType="1"/>
          </p:cNvSpPr>
          <p:nvPr/>
        </p:nvSpPr>
        <p:spPr bwMode="auto">
          <a:xfrm flipV="1">
            <a:off x="5486400" y="1524000"/>
            <a:ext cx="381000" cy="3048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1" name="Line 25"/>
          <p:cNvSpPr>
            <a:spLocks noChangeShapeType="1"/>
          </p:cNvSpPr>
          <p:nvPr/>
        </p:nvSpPr>
        <p:spPr bwMode="auto">
          <a:xfrm flipV="1">
            <a:off x="4114800" y="3429000"/>
            <a:ext cx="381000" cy="2603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7" name="Line 21"/>
          <p:cNvSpPr>
            <a:spLocks noChangeShapeType="1"/>
          </p:cNvSpPr>
          <p:nvPr/>
        </p:nvSpPr>
        <p:spPr bwMode="auto">
          <a:xfrm flipV="1">
            <a:off x="1981200" y="2819400"/>
            <a:ext cx="457200" cy="18415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402" name="Line 26"/>
          <p:cNvSpPr>
            <a:spLocks noChangeShapeType="1"/>
          </p:cNvSpPr>
          <p:nvPr/>
        </p:nvSpPr>
        <p:spPr bwMode="auto">
          <a:xfrm flipH="1" flipV="1">
            <a:off x="2590800" y="1600200"/>
            <a:ext cx="547688" cy="7747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5" name="Line 19"/>
          <p:cNvSpPr>
            <a:spLocks noChangeShapeType="1"/>
          </p:cNvSpPr>
          <p:nvPr/>
        </p:nvSpPr>
        <p:spPr bwMode="auto">
          <a:xfrm flipH="1" flipV="1">
            <a:off x="2057400" y="3505200"/>
            <a:ext cx="268288" cy="1524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9" name="Line 23"/>
          <p:cNvSpPr>
            <a:spLocks noChangeShapeType="1"/>
          </p:cNvSpPr>
          <p:nvPr/>
        </p:nvSpPr>
        <p:spPr bwMode="auto">
          <a:xfrm flipH="1" flipV="1">
            <a:off x="5715000" y="2057400"/>
            <a:ext cx="511175" cy="381000"/>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357396" name="Line 20"/>
          <p:cNvSpPr>
            <a:spLocks noChangeShapeType="1"/>
          </p:cNvSpPr>
          <p:nvPr/>
        </p:nvSpPr>
        <p:spPr bwMode="auto">
          <a:xfrm flipV="1">
            <a:off x="6019800" y="2895600"/>
            <a:ext cx="341313" cy="141288"/>
          </a:xfrm>
          <a:prstGeom prst="line">
            <a:avLst/>
          </a:prstGeom>
          <a:noFill/>
          <a:ln w="44450">
            <a:solidFill>
              <a:srgbClr val="4A7EBB"/>
            </a:solidFill>
            <a:round/>
            <a:headEnd/>
            <a:tailEnd type="triangle" w="med" len="med"/>
          </a:ln>
          <a:effectLst>
            <a:outerShdw dist="25400" dir="5400000" algn="ctr" rotWithShape="0">
              <a:srgbClr val="808080">
                <a:alpha val="35001"/>
              </a:srgbClr>
            </a:outerShdw>
          </a:effectLst>
        </p:spPr>
        <p:txBody>
          <a:bodyPr/>
          <a:lstStyle/>
          <a:p>
            <a:pPr>
              <a:defRPr/>
            </a:pPr>
            <a:endParaRPr lang="en-CA"/>
          </a:p>
        </p:txBody>
      </p:sp>
      <p:sp>
        <p:nvSpPr>
          <p:cNvPr id="147468" name="Rectangle 2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omic Sans MS" pitchFamily="66" charset="0"/>
                <a:cs typeface="Times New Roman" pitchFamily="18" charset="0"/>
              </a:rPr>
              <a:t>                                                                    </a:t>
            </a:r>
            <a:endParaRPr lang="en-CA" sz="900"/>
          </a:p>
          <a:p>
            <a:pPr eaLnBrk="0" hangingPunct="0"/>
            <a:endParaRPr lang="en-CA"/>
          </a:p>
        </p:txBody>
      </p:sp>
      <p:sp>
        <p:nvSpPr>
          <p:cNvPr id="147469" name="TextBox 33"/>
          <p:cNvSpPr txBox="1">
            <a:spLocks noChangeArrowheads="1"/>
          </p:cNvSpPr>
          <p:nvPr/>
        </p:nvSpPr>
        <p:spPr bwMode="auto">
          <a:xfrm>
            <a:off x="0" y="533400"/>
            <a:ext cx="9144000" cy="3478213"/>
          </a:xfrm>
          <a:prstGeom prst="rect">
            <a:avLst/>
          </a:prstGeom>
          <a:noFill/>
          <a:ln w="9525">
            <a:noFill/>
            <a:miter lim="800000"/>
            <a:headEnd/>
            <a:tailEnd/>
          </a:ln>
        </p:spPr>
        <p:txBody>
          <a:bodyPr>
            <a:spAutoFit/>
          </a:bodyPr>
          <a:lstStyle/>
          <a:p>
            <a:r>
              <a:rPr lang="en-CA" sz="2000">
                <a:latin typeface="Comic Sans MS" pitchFamily="66" charset="0"/>
              </a:rPr>
              <a:t>Consider the following food web:</a:t>
            </a:r>
          </a:p>
          <a:p>
            <a:endParaRPr lang="en-CA" sz="2000">
              <a:latin typeface="Comic Sans MS" pitchFamily="66" charset="0"/>
            </a:endParaRPr>
          </a:p>
          <a:p>
            <a:r>
              <a:rPr lang="en-CA" sz="2000">
                <a:latin typeface="Comic Sans MS" pitchFamily="66" charset="0"/>
              </a:rPr>
              <a:t>		shark				killer whale</a:t>
            </a:r>
          </a:p>
          <a:p>
            <a:endParaRPr lang="en-CA" sz="2000">
              <a:latin typeface="Comic Sans MS" pitchFamily="66" charset="0"/>
            </a:endParaRPr>
          </a:p>
          <a:p>
            <a:r>
              <a:rPr lang="en-CA" sz="2000">
                <a:latin typeface="Comic Sans MS" pitchFamily="66" charset="0"/>
              </a:rPr>
              <a:t>	kingfisher			sealion</a:t>
            </a:r>
          </a:p>
          <a:p>
            <a:endParaRPr lang="en-CA" sz="2000">
              <a:latin typeface="Comic Sans MS" pitchFamily="66" charset="0"/>
            </a:endParaRPr>
          </a:p>
          <a:p>
            <a:r>
              <a:rPr lang="en-CA" sz="2000">
                <a:latin typeface="Comic Sans MS" pitchFamily="66" charset="0"/>
              </a:rPr>
              <a:t>			codfish				salmon</a:t>
            </a:r>
          </a:p>
          <a:p>
            <a:endParaRPr lang="en-CA" sz="2000">
              <a:latin typeface="Comic Sans MS" pitchFamily="66" charset="0"/>
            </a:endParaRPr>
          </a:p>
          <a:p>
            <a:r>
              <a:rPr lang="en-CA" sz="2000">
                <a:latin typeface="Comic Sans MS" pitchFamily="66" charset="0"/>
              </a:rPr>
              <a:t>	shrimp				minnows</a:t>
            </a:r>
          </a:p>
          <a:p>
            <a:endParaRPr lang="en-CA" sz="2000">
              <a:latin typeface="Comic Sans MS" pitchFamily="66" charset="0"/>
            </a:endParaRPr>
          </a:p>
          <a:p>
            <a:r>
              <a:rPr lang="en-CA" sz="2000">
                <a:latin typeface="Comic Sans MS" pitchFamily="66" charset="0"/>
              </a:rPr>
              <a:t>			plankton	</a:t>
            </a:r>
          </a:p>
        </p:txBody>
      </p:sp>
      <p:sp>
        <p:nvSpPr>
          <p:cNvPr id="147470" name="Rectangle 34"/>
          <p:cNvSpPr>
            <a:spLocks noChangeArrowheads="1"/>
          </p:cNvSpPr>
          <p:nvPr/>
        </p:nvSpPr>
        <p:spPr bwMode="auto">
          <a:xfrm>
            <a:off x="0" y="4267200"/>
            <a:ext cx="9144000" cy="1570038"/>
          </a:xfrm>
          <a:prstGeom prst="rect">
            <a:avLst/>
          </a:prstGeom>
          <a:noFill/>
          <a:ln w="9525">
            <a:noFill/>
            <a:miter lim="800000"/>
            <a:headEnd/>
            <a:tailEnd/>
          </a:ln>
        </p:spPr>
        <p:txBody>
          <a:bodyPr>
            <a:spAutoFit/>
          </a:bodyPr>
          <a:lstStyle/>
          <a:p>
            <a:r>
              <a:rPr lang="en-US" sz="2400">
                <a:latin typeface="Comic Sans MS" pitchFamily="66" charset="0"/>
                <a:cs typeface="Times New Roman" pitchFamily="18" charset="0"/>
              </a:rPr>
              <a:t>(e) What organism would you expect to be most affected by a chemical pesticide found in the ocean?</a:t>
            </a:r>
          </a:p>
          <a:p>
            <a:endParaRPr lang="en-US" sz="2400">
              <a:latin typeface="Comic Sans MS" pitchFamily="66" charset="0"/>
              <a:cs typeface="Times New Roman" pitchFamily="18" charset="0"/>
            </a:endParaRPr>
          </a:p>
          <a:p>
            <a:r>
              <a:rPr lang="en-US" sz="2400" b="1">
                <a:latin typeface="Comic Sans MS" pitchFamily="66" charset="0"/>
                <a:cs typeface="Times New Roman" pitchFamily="18" charset="0"/>
              </a:rPr>
              <a:t>Killer Whale</a:t>
            </a:r>
            <a:endParaRPr lang="en-CA" sz="32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r>
              <a:rPr lang="en-US" sz="2400">
                <a:latin typeface="Comic Sans MS" pitchFamily="66" charset="0"/>
              </a:rPr>
              <a:t>In an attempt to get a lush, green weed-free lawn, a person applies some weed killer to their lawn.  Suppose each blade of grass absorbs 5 units of pesticide.  Grasshoppers eat 15 blades of grass per day.  A bird eats 3 grasshoppers per day.    SHOW YOUR WORK.</a:t>
            </a:r>
            <a:endParaRPr lang="en-CA" sz="2400">
              <a:latin typeface="Comic Sans MS" pitchFamily="66" charset="0"/>
            </a:endParaRPr>
          </a:p>
          <a:p>
            <a:endParaRPr lang="en-US" sz="2400">
              <a:latin typeface="Comic Sans MS" pitchFamily="66" charset="0"/>
            </a:endParaRPr>
          </a:p>
          <a:p>
            <a:r>
              <a:rPr lang="en-US" sz="2400">
                <a:latin typeface="Comic Sans MS" pitchFamily="66" charset="0"/>
              </a:rPr>
              <a:t>A) How much pesticide would a grasshopper have accumulated after one month (30 days)?</a:t>
            </a:r>
            <a:endParaRPr lang="en-CA" sz="2400">
              <a:latin typeface="Comic Sans MS" pitchFamily="66" charset="0"/>
            </a:endParaRPr>
          </a:p>
          <a:p>
            <a:r>
              <a:rPr lang="en-US" sz="2400">
                <a:latin typeface="Comic Sans MS" pitchFamily="66" charset="0"/>
              </a:rPr>
              <a:t> </a:t>
            </a:r>
          </a:p>
          <a:p>
            <a:endParaRPr lang="en-US" sz="2400">
              <a:latin typeface="Comic Sans MS" pitchFamily="66" charset="0"/>
            </a:endParaRPr>
          </a:p>
          <a:p>
            <a:endParaRPr lang="en-US" sz="2400">
              <a:latin typeface="Comic Sans MS" pitchFamily="66" charset="0"/>
            </a:endParaRPr>
          </a:p>
          <a:p>
            <a:endParaRPr lang="en-US" sz="2400">
              <a:latin typeface="Comic Sans MS" pitchFamily="66" charset="0"/>
            </a:endParaRPr>
          </a:p>
          <a:p>
            <a:endParaRPr lang="en-US" sz="2400">
              <a:latin typeface="Comic Sans MS" pitchFamily="66" charset="0"/>
            </a:endParaRPr>
          </a:p>
          <a:p>
            <a:endParaRPr lang="en-US" sz="2400">
              <a:latin typeface="Comic Sans MS" pitchFamily="66" charset="0"/>
            </a:endParaRPr>
          </a:p>
          <a:p>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0" y="307975"/>
            <a:ext cx="9144000" cy="5632450"/>
          </a:xfrm>
          <a:prstGeom prst="rect">
            <a:avLst/>
          </a:prstGeom>
          <a:noFill/>
          <a:ln w="9525">
            <a:noFill/>
            <a:miter lim="800000"/>
            <a:headEnd/>
            <a:tailEnd/>
          </a:ln>
          <a:effectLst/>
        </p:spPr>
        <p:txBody>
          <a:bodyPr anchor="ctr">
            <a:spAutoFit/>
          </a:bodyPr>
          <a:lstStyle/>
          <a:p>
            <a:pPr>
              <a:defRPr/>
            </a:pPr>
            <a:r>
              <a:rPr lang="en-US" sz="2400" dirty="0">
                <a:latin typeface="Comic Sans MS" pitchFamily="66" charset="0"/>
              </a:rPr>
              <a:t>In an attempt to get a lush, green weed-free lawn, a person applies some weed killer to their lawn.  Suppose each blade of grass absorbs 5 units of pesticide.  Grasshoppers eat 15 blades of grass per day.  A bird eats 3 grasshoppers per day.    SHOW YOUR WORK.</a:t>
            </a:r>
            <a:endParaRPr lang="en-CA" sz="2400" dirty="0">
              <a:latin typeface="Comic Sans MS" pitchFamily="66" charset="0"/>
            </a:endParaRPr>
          </a:p>
          <a:p>
            <a:pPr>
              <a:defRPr/>
            </a:pPr>
            <a:endParaRPr lang="en-US" sz="2000" dirty="0">
              <a:latin typeface="Comic Sans MS" pitchFamily="66" charset="0"/>
            </a:endParaRPr>
          </a:p>
          <a:p>
            <a:pPr marL="457200" indent="-457200">
              <a:buFontTx/>
              <a:buAutoNum type="alphaUcParenR"/>
              <a:defRPr/>
            </a:pPr>
            <a:r>
              <a:rPr lang="en-US" sz="2000" dirty="0">
                <a:latin typeface="Comic Sans MS" pitchFamily="66" charset="0"/>
              </a:rPr>
              <a:t>How much pesticide would a grasshopper have accumulated after one month (30 days)?</a:t>
            </a:r>
          </a:p>
          <a:p>
            <a:pPr marL="457200" indent="-457200">
              <a:defRPr/>
            </a:pPr>
            <a:r>
              <a:rPr lang="en-US" sz="2000" b="1" dirty="0">
                <a:latin typeface="Comic Sans MS" pitchFamily="66" charset="0"/>
              </a:rPr>
              <a:t>= (grass) 5 </a:t>
            </a:r>
            <a:r>
              <a:rPr lang="en-US" sz="2000" b="1" u="sng" dirty="0">
                <a:latin typeface="Comic Sans MS" pitchFamily="66" charset="0"/>
              </a:rPr>
              <a:t>units</a:t>
            </a:r>
            <a:r>
              <a:rPr lang="en-US" sz="2000" b="1" dirty="0">
                <a:latin typeface="Comic Sans MS" pitchFamily="66" charset="0"/>
              </a:rPr>
              <a:t> x (grasshopper) 15 </a:t>
            </a:r>
            <a:r>
              <a:rPr lang="en-US" sz="2000" b="1" u="sng" dirty="0">
                <a:latin typeface="Comic Sans MS" pitchFamily="66" charset="0"/>
              </a:rPr>
              <a:t>blades</a:t>
            </a:r>
            <a:r>
              <a:rPr lang="en-US" sz="2000" b="1" dirty="0">
                <a:latin typeface="Comic Sans MS" pitchFamily="66" charset="0"/>
              </a:rPr>
              <a:t> x 30 </a:t>
            </a:r>
            <a:r>
              <a:rPr lang="en-US" sz="2000" b="1" u="sng" dirty="0">
                <a:latin typeface="Comic Sans MS" pitchFamily="66" charset="0"/>
              </a:rPr>
              <a:t>days</a:t>
            </a:r>
          </a:p>
          <a:p>
            <a:pPr marL="457200" indent="-457200">
              <a:defRPr/>
            </a:pPr>
            <a:r>
              <a:rPr lang="en-US" sz="2000" b="1" dirty="0">
                <a:latin typeface="Comic Sans MS" pitchFamily="66" charset="0"/>
              </a:rPr>
              <a:t>             blade                       day          month</a:t>
            </a:r>
          </a:p>
          <a:p>
            <a:pPr marL="457200" indent="-457200">
              <a:defRPr/>
            </a:pPr>
            <a:r>
              <a:rPr lang="en-CA" sz="2000" b="1" dirty="0">
                <a:latin typeface="Comic Sans MS" pitchFamily="66" charset="0"/>
              </a:rPr>
              <a:t>= 2250 </a:t>
            </a:r>
            <a:r>
              <a:rPr lang="en-CA" sz="2000" b="1" u="sng" dirty="0">
                <a:latin typeface="Comic Sans MS" pitchFamily="66" charset="0"/>
              </a:rPr>
              <a:t>units</a:t>
            </a:r>
          </a:p>
          <a:p>
            <a:pPr marL="457200" indent="-457200">
              <a:defRPr/>
            </a:pPr>
            <a:r>
              <a:rPr lang="en-CA" sz="2000" b="1" dirty="0">
                <a:latin typeface="Comic Sans MS" pitchFamily="66" charset="0"/>
              </a:rPr>
              <a:t>         month</a:t>
            </a:r>
          </a:p>
          <a:p>
            <a:pPr>
              <a:defRPr/>
            </a:pPr>
            <a:r>
              <a:rPr lang="en-US" sz="2000" dirty="0">
                <a:latin typeface="Comic Sans MS" pitchFamily="66" charset="0"/>
              </a:rPr>
              <a:t> </a:t>
            </a:r>
          </a:p>
          <a:p>
            <a:pPr>
              <a:defRPr/>
            </a:pPr>
            <a:endParaRPr lang="en-US" sz="2000" dirty="0">
              <a:latin typeface="Comic Sans MS" pitchFamily="66" charset="0"/>
            </a:endParaRPr>
          </a:p>
          <a:p>
            <a:pPr>
              <a:defRPr/>
            </a:pPr>
            <a:endParaRPr lang="en-US" sz="2000" dirty="0">
              <a:latin typeface="Comic Sans MS" pitchFamily="66" charset="0"/>
            </a:endParaRPr>
          </a:p>
          <a:p>
            <a:pPr>
              <a:defRPr/>
            </a:pPr>
            <a:endParaRPr lang="en-US" sz="2000" dirty="0">
              <a:latin typeface="Comic Sans MS" pitchFamily="66" charset="0"/>
            </a:endParaRPr>
          </a:p>
          <a:p>
            <a:pPr>
              <a:defRPr/>
            </a:pP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0" y="0"/>
            <a:ext cx="9144000" cy="5016500"/>
          </a:xfrm>
          <a:prstGeom prst="rect">
            <a:avLst/>
          </a:prstGeom>
          <a:noFill/>
          <a:ln w="9525">
            <a:noFill/>
            <a:miter lim="800000"/>
            <a:headEnd/>
            <a:tailEnd/>
          </a:ln>
        </p:spPr>
        <p:txBody>
          <a:bodyPr anchor="ctr">
            <a:spAutoFit/>
          </a:bodyPr>
          <a:lstStyle/>
          <a:p>
            <a:r>
              <a:rPr lang="en-US" sz="2400">
                <a:latin typeface="Comic Sans MS" pitchFamily="66" charset="0"/>
              </a:rPr>
              <a:t>In an attempt to get a lush, green weed-free lawn, a person applies some weed killer to their lawn.  Suppose each blade of grass absorbs 5 units of pesticide.  Grasshoppers eat 15 blades of grass per day.  A bird eats 3 grasshoppers per day.    SHOW YOUR WORK.</a:t>
            </a:r>
            <a:endParaRPr lang="en-CA" sz="2400">
              <a:latin typeface="Comic Sans MS" pitchFamily="66" charset="0"/>
            </a:endParaRPr>
          </a:p>
          <a:p>
            <a:endParaRPr lang="en-US" sz="2000">
              <a:latin typeface="Comic Sans MS" pitchFamily="66" charset="0"/>
            </a:endParaRPr>
          </a:p>
          <a:p>
            <a:r>
              <a:rPr lang="en-US" sz="2000">
                <a:latin typeface="Comic Sans MS" pitchFamily="66" charset="0"/>
              </a:rPr>
              <a:t>B) How much pesticide would the bird have accumulated after one month? Six months?</a:t>
            </a:r>
          </a:p>
          <a:p>
            <a:endParaRPr lang="en-US" sz="2000">
              <a:latin typeface="Comic Sans MS" pitchFamily="66" charset="0"/>
            </a:endParaRPr>
          </a:p>
          <a:p>
            <a:endParaRPr lang="en-US" sz="2000">
              <a:latin typeface="Comic Sans MS" pitchFamily="66" charset="0"/>
            </a:endParaRPr>
          </a:p>
          <a:p>
            <a:r>
              <a:rPr lang="en-US" sz="2000">
                <a:latin typeface="Comic Sans MS" pitchFamily="66" charset="0"/>
              </a:rPr>
              <a:t>		</a:t>
            </a:r>
          </a:p>
          <a:p>
            <a:endParaRPr lang="en-US" sz="2000">
              <a:latin typeface="Comic Sans MS" pitchFamily="66" charset="0"/>
            </a:endParaRPr>
          </a:p>
          <a:p>
            <a:endParaRPr lang="en-US" sz="2000">
              <a:latin typeface="Comic Sans MS" pitchFamily="66" charset="0"/>
            </a:endParaRPr>
          </a:p>
          <a:p>
            <a:endParaRPr lang="en-US" sz="2000">
              <a:latin typeface="Comic Sans MS" pitchFamily="66" charset="0"/>
            </a:endParaRPr>
          </a:p>
          <a:p>
            <a:endParaRPr lang="en-US" sz="2000">
              <a:latin typeface="Comic Sans MS" pitchFamily="66"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r>
              <a:rPr lang="en-US" sz="2400">
                <a:latin typeface="Comic Sans MS" pitchFamily="66" charset="0"/>
              </a:rPr>
              <a:t>In an attempt to get a lush, green weed-free lawn, a person applies some weed killer to their lawn.  Suppose each blade of grass absorbs 5 units of pesticide.  Grasshoppers eat 15 blades of grass per day.  A bird eats 3 grasshoppers per day.    SHOW YOUR WORK.</a:t>
            </a:r>
            <a:endParaRPr lang="en-CA" sz="2400">
              <a:latin typeface="Comic Sans MS" pitchFamily="66" charset="0"/>
            </a:endParaRPr>
          </a:p>
          <a:p>
            <a:endParaRPr lang="en-US" sz="2000">
              <a:latin typeface="Comic Sans MS" pitchFamily="66" charset="0"/>
            </a:endParaRPr>
          </a:p>
          <a:p>
            <a:r>
              <a:rPr lang="en-US" sz="2000">
                <a:latin typeface="Comic Sans MS" pitchFamily="66" charset="0"/>
              </a:rPr>
              <a:t>B) How much pesticide would the bird have accumulated after one month? Six months?</a:t>
            </a:r>
          </a:p>
          <a:p>
            <a:endParaRPr lang="en-US" sz="2000">
              <a:latin typeface="Comic Sans MS" pitchFamily="66" charset="0"/>
            </a:endParaRPr>
          </a:p>
          <a:p>
            <a:r>
              <a:rPr lang="en-US" sz="2000" b="1">
                <a:latin typeface="Comic Sans MS" pitchFamily="66" charset="0"/>
              </a:rPr>
              <a:t>One Month 	=          5 units in one blade </a:t>
            </a:r>
            <a:br>
              <a:rPr lang="en-US" sz="2000" b="1">
                <a:latin typeface="Comic Sans MS" pitchFamily="66" charset="0"/>
              </a:rPr>
            </a:br>
            <a:r>
              <a:rPr lang="en-US" sz="2000" b="1">
                <a:latin typeface="Comic Sans MS" pitchFamily="66" charset="0"/>
              </a:rPr>
              <a:t>                     	x 15 blades eaten by grasshopper in one day </a:t>
            </a:r>
            <a:br>
              <a:rPr lang="en-US" sz="2000" b="1">
                <a:latin typeface="Comic Sans MS" pitchFamily="66" charset="0"/>
              </a:rPr>
            </a:br>
            <a:r>
              <a:rPr lang="en-US" sz="2000" b="1">
                <a:latin typeface="Comic Sans MS" pitchFamily="66" charset="0"/>
              </a:rPr>
              <a:t>                         x 3 grasshoppers eaten by bird in one day </a:t>
            </a:r>
          </a:p>
          <a:p>
            <a:r>
              <a:rPr lang="en-US" sz="2000" b="1">
                <a:latin typeface="Comic Sans MS" pitchFamily="66" charset="0"/>
              </a:rPr>
              <a:t>                         x 30 days in month</a:t>
            </a:r>
          </a:p>
          <a:p>
            <a:r>
              <a:rPr lang="en-US" sz="2000" b="1">
                <a:latin typeface="Comic Sans MS" pitchFamily="66" charset="0"/>
              </a:rPr>
              <a:t>		=          6750 units/month </a:t>
            </a:r>
            <a:r>
              <a:rPr lang="en-US" sz="2000">
                <a:latin typeface="Comic Sans MS" pitchFamily="66" charset="0"/>
              </a:rPr>
              <a:t>	</a:t>
            </a:r>
          </a:p>
          <a:p>
            <a:endParaRPr lang="en-US" sz="2000">
              <a:latin typeface="Comic Sans MS" pitchFamily="66" charset="0"/>
            </a:endParaRPr>
          </a:p>
          <a:p>
            <a:r>
              <a:rPr lang="en-US" sz="2000">
                <a:latin typeface="Comic Sans MS" pitchFamily="66" charset="0"/>
              </a:rPr>
              <a:t>		</a:t>
            </a:r>
          </a:p>
          <a:p>
            <a:endParaRPr lang="en-US" sz="2000">
              <a:latin typeface="Comic Sans MS" pitchFamily="66" charset="0"/>
            </a:endParaRPr>
          </a:p>
          <a:p>
            <a:endParaRPr lang="en-US" sz="2000">
              <a:latin typeface="Comic Sans MS" pitchFamily="66" charset="0"/>
            </a:endParaRPr>
          </a:p>
          <a:p>
            <a:endParaRPr lang="en-US" sz="2000">
              <a:latin typeface="Comic Sans MS" pitchFamily="66" charset="0"/>
            </a:endParaRPr>
          </a:p>
          <a:p>
            <a:endParaRPr lang="en-US" sz="200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754188"/>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a:t>
            </a:r>
            <a:endParaRPr lang="en-US" sz="54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r>
              <a:rPr lang="en-US" sz="2400">
                <a:latin typeface="Comic Sans MS" pitchFamily="66" charset="0"/>
              </a:rPr>
              <a:t>In an attempt to get a lush, green weed-free lawn, a person applies some weed killer to their lawn.  Suppose each blade of grass absorbs 5 units of pesticide.  Grasshoppers eat 15 blades of grass per day.  A bird eats 3 grasshoppers per day.    SHOW YOUR WORK.</a:t>
            </a:r>
            <a:endParaRPr lang="en-CA" sz="2400">
              <a:latin typeface="Comic Sans MS" pitchFamily="66" charset="0"/>
            </a:endParaRPr>
          </a:p>
          <a:p>
            <a:endParaRPr lang="en-US" sz="2000">
              <a:latin typeface="Comic Sans MS" pitchFamily="66" charset="0"/>
            </a:endParaRPr>
          </a:p>
          <a:p>
            <a:r>
              <a:rPr lang="en-US" sz="2000">
                <a:latin typeface="Comic Sans MS" pitchFamily="66" charset="0"/>
              </a:rPr>
              <a:t>B) How much pesticide would the bird have accumulated after one month? Six months?</a:t>
            </a:r>
          </a:p>
          <a:p>
            <a:endParaRPr lang="en-US" sz="2000">
              <a:latin typeface="Comic Sans MS" pitchFamily="66" charset="0"/>
            </a:endParaRPr>
          </a:p>
          <a:p>
            <a:r>
              <a:rPr lang="en-US" sz="2000" b="1">
                <a:latin typeface="Comic Sans MS" pitchFamily="66" charset="0"/>
              </a:rPr>
              <a:t>One Month 	=	6750 units/month </a:t>
            </a:r>
          </a:p>
          <a:p>
            <a:endParaRPr lang="en-US" sz="2000" b="1">
              <a:latin typeface="Comic Sans MS" pitchFamily="66" charset="0"/>
            </a:endParaRPr>
          </a:p>
          <a:p>
            <a:r>
              <a:rPr lang="en-US" sz="2000" b="1">
                <a:latin typeface="Comic Sans MS" pitchFamily="66" charset="0"/>
              </a:rPr>
              <a:t>Six Months	= 	6750 units/month x 6 months </a:t>
            </a:r>
          </a:p>
          <a:p>
            <a:endParaRPr lang="en-US" sz="2000" b="1">
              <a:latin typeface="Comic Sans MS" pitchFamily="66" charset="0"/>
            </a:endParaRPr>
          </a:p>
          <a:p>
            <a:r>
              <a:rPr lang="en-US" sz="2000" b="1">
                <a:latin typeface="Comic Sans MS" pitchFamily="66" charset="0"/>
              </a:rPr>
              <a:t>		= 	40 500 units</a:t>
            </a:r>
            <a:r>
              <a:rPr lang="en-US" sz="2000">
                <a:latin typeface="Comic Sans MS" pitchFamily="66" charset="0"/>
              </a:rPr>
              <a:t>	</a:t>
            </a:r>
          </a:p>
          <a:p>
            <a:endParaRPr lang="en-US" sz="2000">
              <a:latin typeface="Comic Sans MS" pitchFamily="66" charset="0"/>
            </a:endParaRPr>
          </a:p>
          <a:p>
            <a:r>
              <a:rPr lang="en-US" sz="2000">
                <a:latin typeface="Comic Sans MS" pitchFamily="66" charset="0"/>
              </a:rPr>
              <a:t>		</a:t>
            </a:r>
          </a:p>
          <a:p>
            <a:endParaRPr lang="en-US" sz="2000">
              <a:latin typeface="Comic Sans MS" pitchFamily="66" charset="0"/>
            </a:endParaRPr>
          </a:p>
          <a:p>
            <a:endParaRPr lang="en-US" sz="2000">
              <a:latin typeface="Comic Sans MS" pitchFamily="66" charset="0"/>
            </a:endParaRPr>
          </a:p>
          <a:p>
            <a:endParaRPr lang="en-US" sz="2000">
              <a:latin typeface="Comic Sans MS" pitchFamily="66" charset="0"/>
            </a:endParaRPr>
          </a:p>
          <a:p>
            <a:endParaRPr lang="en-US" sz="2000">
              <a:latin typeface="Comic Sans MS" pitchFamily="66"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0045" name="Group 141"/>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0931" name="Group 3"/>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2979" name="Group 3"/>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4003" name="Group 3"/>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5027" name="Group 3"/>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6051" name="Group 3"/>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228600"/>
            <a:ext cx="9144000" cy="946150"/>
          </a:xfrm>
          <a:prstGeom prst="rect">
            <a:avLst/>
          </a:prstGeom>
          <a:noFill/>
          <a:ln w="9525">
            <a:noFill/>
            <a:miter lim="800000"/>
            <a:headEnd/>
            <a:tailEnd/>
          </a:ln>
        </p:spPr>
        <p:txBody>
          <a:bodyPr anchor="ctr">
            <a:spAutoFit/>
          </a:bodyPr>
          <a:lstStyle/>
          <a:p>
            <a:pPr eaLnBrk="0" hangingPunct="0"/>
            <a:r>
              <a:rPr lang="en-US" sz="2000">
                <a:latin typeface="Comic Sans MS" pitchFamily="66" charset="0"/>
                <a:cs typeface="Times New Roman" pitchFamily="18" charset="0"/>
              </a:rPr>
              <a:t>Match each of the following terms with the proper description.</a:t>
            </a:r>
            <a:endParaRPr lang="en-CA" sz="2000"/>
          </a:p>
          <a:p>
            <a:pPr eaLnBrk="0" hangingPunct="0"/>
            <a:endParaRPr lang="en-CA"/>
          </a:p>
        </p:txBody>
      </p:sp>
      <p:graphicFrame>
        <p:nvGraphicFramePr>
          <p:cNvPr id="387075" name="Group 3"/>
          <p:cNvGraphicFramePr>
            <a:graphicFrameLocks noGrp="1"/>
          </p:cNvGraphicFramePr>
          <p:nvPr/>
        </p:nvGraphicFramePr>
        <p:xfrm>
          <a:off x="304800" y="1447800"/>
          <a:ext cx="8610600" cy="4357688"/>
        </p:xfrm>
        <a:graphic>
          <a:graphicData uri="http://schemas.openxmlformats.org/drawingml/2006/table">
            <a:tbl>
              <a:tblPr/>
              <a:tblGrid>
                <a:gridCol w="1143000"/>
                <a:gridCol w="4489450"/>
                <a:gridCol w="2978150"/>
              </a:tblGrid>
              <a:tr h="4921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Match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Description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Term</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smtClean="0">
                          <a:ln>
                            <a:noFill/>
                          </a:ln>
                          <a:solidFill>
                            <a:schemeClr val="tx1"/>
                          </a:solidFill>
                          <a:effectLst/>
                          <a:latin typeface="Comic Sans MS" pitchFamily="66"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plants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 omnivore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only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 decomposer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Bacteria or fungi</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(C) carnivore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Eats both plants and animals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(D) herbivore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where all life exists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Times New Roman" pitchFamily="18" charset="0"/>
                        </a:rPr>
                        <a:t>(E) hydrosphere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1" i="0" u="none" strike="noStrike" cap="none" normalizeH="0" baseline="0" smtClean="0">
                          <a:ln>
                            <a:noFill/>
                          </a:ln>
                          <a:solidFill>
                            <a:schemeClr val="tx1"/>
                          </a:solidFill>
                          <a:effectLst/>
                          <a:latin typeface="Comic Sans MS" pitchFamily="66"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Part of Earth covered by water</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(F) biosphere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ChangeArrowheads="1"/>
          </p:cNvSpPr>
          <p:nvPr/>
        </p:nvSpPr>
        <p:spPr bwMode="auto">
          <a:xfrm>
            <a:off x="0" y="0"/>
            <a:ext cx="9144000" cy="3108325"/>
          </a:xfrm>
          <a:prstGeom prst="rect">
            <a:avLst/>
          </a:prstGeom>
          <a:noFill/>
          <a:ln w="9525">
            <a:noFill/>
            <a:miter lim="800000"/>
            <a:headEnd/>
            <a:tailEnd/>
          </a:ln>
        </p:spPr>
        <p:txBody>
          <a:bodyPr anchor="ctr">
            <a:spAutoFit/>
          </a:bodyPr>
          <a:lstStyle/>
          <a:p>
            <a:r>
              <a:rPr lang="en-US" sz="2800">
                <a:latin typeface="Comic Sans MS" pitchFamily="66" charset="0"/>
              </a:rPr>
              <a:t>(a) How is carbon dioxide removed from the</a:t>
            </a:r>
            <a:br>
              <a:rPr lang="en-US" sz="2800">
                <a:latin typeface="Comic Sans MS" pitchFamily="66" charset="0"/>
              </a:rPr>
            </a:br>
            <a:r>
              <a:rPr lang="en-US" sz="2800">
                <a:latin typeface="Comic Sans MS" pitchFamily="66" charset="0"/>
              </a:rPr>
              <a:t>      atmosphere?</a:t>
            </a:r>
          </a:p>
          <a:p>
            <a:endParaRPr lang="en-US" sz="2800">
              <a:latin typeface="Comic Sans MS" pitchFamily="66" charset="0"/>
            </a:endParaRPr>
          </a:p>
          <a:p>
            <a:endParaRPr lang="en-US" sz="2800">
              <a:latin typeface="Comic Sans MS" pitchFamily="66" charset="0"/>
            </a:endParaRPr>
          </a:p>
          <a:p>
            <a:endParaRPr lang="en-US" sz="2800">
              <a:latin typeface="Comic Sans MS" pitchFamily="66" charset="0"/>
            </a:endParaRPr>
          </a:p>
          <a:p>
            <a:endParaRPr lang="en-CA" sz="2800">
              <a:latin typeface="Comic Sans MS" pitchFamily="66" charset="0"/>
            </a:endParaRPr>
          </a:p>
          <a:p>
            <a:r>
              <a:rPr lang="en-US" sz="2800">
                <a:latin typeface="Comic Sans MS" pitchFamily="66" charset="0"/>
              </a:rPr>
              <a:t>(b) How is carbon dioxide put into the atmosphere?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0" name="Rectangle 4"/>
          <p:cNvSpPr>
            <a:spLocks noChangeArrowheads="1"/>
          </p:cNvSpPr>
          <p:nvPr/>
        </p:nvSpPr>
        <p:spPr bwMode="auto">
          <a:xfrm>
            <a:off x="0" y="0"/>
            <a:ext cx="9144000" cy="3108325"/>
          </a:xfrm>
          <a:prstGeom prst="rect">
            <a:avLst/>
          </a:prstGeom>
          <a:noFill/>
          <a:ln w="9525">
            <a:noFill/>
            <a:miter lim="800000"/>
            <a:headEnd/>
            <a:tailEnd/>
          </a:ln>
          <a:effectLst/>
        </p:spPr>
        <p:txBody>
          <a:bodyPr anchor="ctr">
            <a:spAutoFit/>
          </a:bodyPr>
          <a:lstStyle/>
          <a:p>
            <a:pPr marL="514350" indent="-514350">
              <a:buFontTx/>
              <a:buAutoNum type="alphaLcParenBoth"/>
              <a:defRPr/>
            </a:pPr>
            <a:r>
              <a:rPr lang="en-US" sz="2800" dirty="0">
                <a:latin typeface="Comic Sans MS" pitchFamily="66" charset="0"/>
              </a:rPr>
              <a:t>How is carbon dioxide removed from the</a:t>
            </a:r>
            <a:br>
              <a:rPr lang="en-US" sz="2800" dirty="0">
                <a:latin typeface="Comic Sans MS" pitchFamily="66" charset="0"/>
              </a:rPr>
            </a:br>
            <a:r>
              <a:rPr lang="en-US" sz="2800" dirty="0">
                <a:latin typeface="Comic Sans MS" pitchFamily="66" charset="0"/>
              </a:rPr>
              <a:t>atmosphere?</a:t>
            </a:r>
          </a:p>
          <a:p>
            <a:pPr marL="514350" indent="-514350">
              <a:buFontTx/>
              <a:buAutoNum type="alphaLcParenBoth"/>
              <a:defRPr/>
            </a:pPr>
            <a:endParaRPr lang="en-US" sz="2800" dirty="0">
              <a:latin typeface="Comic Sans MS" pitchFamily="66" charset="0"/>
            </a:endParaRPr>
          </a:p>
          <a:p>
            <a:pPr marL="514350" indent="-514350">
              <a:buFont typeface="Arial" pitchFamily="34" charset="0"/>
              <a:buChar char="•"/>
              <a:defRPr/>
            </a:pPr>
            <a:r>
              <a:rPr lang="en-US" sz="2800" b="1" dirty="0">
                <a:latin typeface="Comic Sans MS" pitchFamily="66" charset="0"/>
              </a:rPr>
              <a:t>Carbon dioxide is removed through the process of photosynthesis</a:t>
            </a:r>
          </a:p>
          <a:p>
            <a:pPr>
              <a:defRPr/>
            </a:pPr>
            <a:endParaRPr lang="en-CA" sz="2800" dirty="0">
              <a:latin typeface="Comic Sans MS" pitchFamily="66" charset="0"/>
            </a:endParaRPr>
          </a:p>
          <a:p>
            <a:pPr>
              <a:defRPr/>
            </a:pPr>
            <a:r>
              <a:rPr lang="en-US" sz="2800" dirty="0">
                <a:latin typeface="Comic Sans MS" pitchFamily="66" charset="0"/>
              </a:rPr>
              <a:t>(b) How is carbon dioxide put into the atmosphere?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2185988"/>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US" sz="540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0" name="Rectangle 4"/>
          <p:cNvSpPr>
            <a:spLocks noChangeArrowheads="1"/>
          </p:cNvSpPr>
          <p:nvPr/>
        </p:nvSpPr>
        <p:spPr bwMode="auto">
          <a:xfrm>
            <a:off x="0" y="0"/>
            <a:ext cx="9144000" cy="4832350"/>
          </a:xfrm>
          <a:prstGeom prst="rect">
            <a:avLst/>
          </a:prstGeom>
          <a:noFill/>
          <a:ln w="9525">
            <a:noFill/>
            <a:miter lim="800000"/>
            <a:headEnd/>
            <a:tailEnd/>
          </a:ln>
          <a:effectLst/>
        </p:spPr>
        <p:txBody>
          <a:bodyPr anchor="ctr">
            <a:spAutoFit/>
          </a:bodyPr>
          <a:lstStyle/>
          <a:p>
            <a:pPr marL="514350" indent="-514350">
              <a:buFontTx/>
              <a:buAutoNum type="alphaLcParenBoth"/>
              <a:defRPr/>
            </a:pPr>
            <a:r>
              <a:rPr lang="en-US" sz="2800" dirty="0">
                <a:latin typeface="Comic Sans MS" pitchFamily="66" charset="0"/>
              </a:rPr>
              <a:t>How is carbon dioxide removed from the</a:t>
            </a:r>
            <a:br>
              <a:rPr lang="en-US" sz="2800" dirty="0">
                <a:latin typeface="Comic Sans MS" pitchFamily="66" charset="0"/>
              </a:rPr>
            </a:br>
            <a:r>
              <a:rPr lang="en-US" sz="2800" dirty="0">
                <a:latin typeface="Comic Sans MS" pitchFamily="66" charset="0"/>
              </a:rPr>
              <a:t>atmosphere?</a:t>
            </a:r>
          </a:p>
          <a:p>
            <a:pPr marL="514350" indent="-514350">
              <a:buFontTx/>
              <a:buAutoNum type="alphaLcParenBoth"/>
              <a:defRPr/>
            </a:pPr>
            <a:endParaRPr lang="en-US" sz="2800" dirty="0">
              <a:latin typeface="Comic Sans MS" pitchFamily="66" charset="0"/>
            </a:endParaRPr>
          </a:p>
          <a:p>
            <a:pPr marL="514350" indent="-514350">
              <a:buFont typeface="Arial" pitchFamily="34" charset="0"/>
              <a:buChar char="•"/>
              <a:defRPr/>
            </a:pPr>
            <a:r>
              <a:rPr lang="en-US" sz="2800" b="1" dirty="0">
                <a:latin typeface="Comic Sans MS" pitchFamily="66" charset="0"/>
              </a:rPr>
              <a:t>Carbon dioxide is removed through the process of photosynthesis</a:t>
            </a:r>
          </a:p>
          <a:p>
            <a:pPr>
              <a:defRPr/>
            </a:pPr>
            <a:endParaRPr lang="en-CA" sz="2800" dirty="0">
              <a:latin typeface="Comic Sans MS" pitchFamily="66" charset="0"/>
            </a:endParaRPr>
          </a:p>
          <a:p>
            <a:pPr>
              <a:defRPr/>
            </a:pPr>
            <a:r>
              <a:rPr lang="en-US" sz="2800" dirty="0">
                <a:latin typeface="Comic Sans MS" pitchFamily="66" charset="0"/>
              </a:rPr>
              <a:t>(b) How is carbon dioxide put into the atmosphere?</a:t>
            </a:r>
          </a:p>
          <a:p>
            <a:pPr>
              <a:defRPr/>
            </a:pPr>
            <a:endParaRPr lang="en-US" sz="2800" dirty="0">
              <a:latin typeface="Comic Sans MS" pitchFamily="66" charset="0"/>
            </a:endParaRPr>
          </a:p>
          <a:p>
            <a:pPr>
              <a:buFont typeface="Arial" pitchFamily="34" charset="0"/>
              <a:buChar char="•"/>
              <a:defRPr/>
            </a:pPr>
            <a:r>
              <a:rPr lang="en-US" sz="2800" dirty="0">
                <a:latin typeface="Comic Sans MS" pitchFamily="66" charset="0"/>
              </a:rPr>
              <a:t>    </a:t>
            </a:r>
            <a:r>
              <a:rPr lang="en-US" sz="2800" b="1" dirty="0">
                <a:latin typeface="Comic Sans MS" pitchFamily="66" charset="0"/>
              </a:rPr>
              <a:t>Carbon dioxide is put into the atmosphere</a:t>
            </a:r>
            <a:br>
              <a:rPr lang="en-US" sz="2800" b="1" dirty="0">
                <a:latin typeface="Comic Sans MS" pitchFamily="66" charset="0"/>
              </a:rPr>
            </a:br>
            <a:r>
              <a:rPr lang="en-US" sz="2800" b="1" dirty="0">
                <a:latin typeface="Comic Sans MS" pitchFamily="66" charset="0"/>
              </a:rPr>
              <a:t>    through cellular respiration</a:t>
            </a:r>
          </a:p>
          <a:p>
            <a:pPr>
              <a:buFont typeface="Arial" pitchFamily="34" charset="0"/>
              <a:buChar char="•"/>
              <a:defRPr/>
            </a:pPr>
            <a:r>
              <a:rPr lang="en-US" sz="2800" b="1" dirty="0">
                <a:latin typeface="Comic Sans MS" pitchFamily="66" charset="0"/>
              </a:rPr>
              <a:t>   burning fossil fuels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ChangeArrowheads="1"/>
          </p:cNvSpPr>
          <p:nvPr/>
        </p:nvSpPr>
        <p:spPr bwMode="auto">
          <a:xfrm>
            <a:off x="0" y="0"/>
            <a:ext cx="9144000" cy="3540125"/>
          </a:xfrm>
          <a:prstGeom prst="rect">
            <a:avLst/>
          </a:prstGeom>
          <a:noFill/>
          <a:ln w="9525">
            <a:noFill/>
            <a:miter lim="800000"/>
            <a:headEnd/>
            <a:tailEnd/>
          </a:ln>
        </p:spPr>
        <p:txBody>
          <a:bodyPr anchor="ctr">
            <a:spAutoFit/>
          </a:bodyPr>
          <a:lstStyle/>
          <a:p>
            <a:r>
              <a:rPr lang="en-US" sz="2800">
                <a:latin typeface="Comic Sans MS" pitchFamily="66" charset="0"/>
              </a:rPr>
              <a:t>(a) Why are increasing levels of carbon dioxide a </a:t>
            </a:r>
            <a:br>
              <a:rPr lang="en-US" sz="2800">
                <a:latin typeface="Comic Sans MS" pitchFamily="66" charset="0"/>
              </a:rPr>
            </a:br>
            <a:r>
              <a:rPr lang="en-US" sz="2800">
                <a:latin typeface="Comic Sans MS" pitchFamily="66" charset="0"/>
              </a:rPr>
              <a:t>      concern?</a:t>
            </a:r>
          </a:p>
          <a:p>
            <a:endParaRPr lang="en-US" sz="2800">
              <a:latin typeface="Comic Sans MS" pitchFamily="66" charset="0"/>
            </a:endParaRPr>
          </a:p>
          <a:p>
            <a:endParaRPr lang="en-US" sz="2800">
              <a:latin typeface="Comic Sans MS" pitchFamily="66" charset="0"/>
            </a:endParaRPr>
          </a:p>
          <a:p>
            <a:endParaRPr lang="en-US" sz="2800">
              <a:latin typeface="Comic Sans MS" pitchFamily="66" charset="0"/>
            </a:endParaRPr>
          </a:p>
          <a:p>
            <a:endParaRPr lang="en-US" sz="2800">
              <a:latin typeface="Comic Sans MS" pitchFamily="66" charset="0"/>
            </a:endParaRPr>
          </a:p>
          <a:p>
            <a:r>
              <a:rPr lang="en-US" sz="2800">
                <a:latin typeface="Comic Sans MS" pitchFamily="66" charset="0"/>
              </a:rPr>
              <a:t>(b) What practical things can you do to reduce carbon</a:t>
            </a:r>
            <a:br>
              <a:rPr lang="en-US" sz="2800">
                <a:latin typeface="Comic Sans MS" pitchFamily="66" charset="0"/>
              </a:rPr>
            </a:br>
            <a:r>
              <a:rPr lang="en-US" sz="2800">
                <a:latin typeface="Comic Sans MS" pitchFamily="66" charset="0"/>
              </a:rPr>
              <a:t>      dioxide emissions?  (No, you can’t stop breathing!)</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ChangeArrowheads="1"/>
          </p:cNvSpPr>
          <p:nvPr/>
        </p:nvSpPr>
        <p:spPr bwMode="auto">
          <a:xfrm>
            <a:off x="0" y="0"/>
            <a:ext cx="9144000" cy="3540125"/>
          </a:xfrm>
          <a:prstGeom prst="rect">
            <a:avLst/>
          </a:prstGeom>
          <a:noFill/>
          <a:ln w="9525">
            <a:noFill/>
            <a:miter lim="800000"/>
            <a:headEnd/>
            <a:tailEnd/>
          </a:ln>
          <a:effectLst/>
        </p:spPr>
        <p:txBody>
          <a:bodyPr anchor="ctr">
            <a:spAutoFit/>
          </a:bodyPr>
          <a:lstStyle/>
          <a:p>
            <a:pPr marL="514350" indent="-514350">
              <a:buFontTx/>
              <a:buAutoNum type="alphaLcParenBoth"/>
              <a:defRPr/>
            </a:pPr>
            <a:r>
              <a:rPr lang="en-US" sz="2800" dirty="0">
                <a:latin typeface="Comic Sans MS" pitchFamily="66" charset="0"/>
              </a:rPr>
              <a:t>Why are increasing levels of carbon dioxide a </a:t>
            </a:r>
            <a:br>
              <a:rPr lang="en-US" sz="2800" dirty="0">
                <a:latin typeface="Comic Sans MS" pitchFamily="66" charset="0"/>
              </a:rPr>
            </a:br>
            <a:r>
              <a:rPr lang="en-US" sz="2800" dirty="0">
                <a:latin typeface="Comic Sans MS" pitchFamily="66" charset="0"/>
              </a:rPr>
              <a:t>      concern?</a:t>
            </a:r>
          </a:p>
          <a:p>
            <a:pPr marL="514350" indent="-514350">
              <a:buFont typeface="Arial" pitchFamily="34" charset="0"/>
              <a:buChar char="•"/>
              <a:defRPr/>
            </a:pPr>
            <a:r>
              <a:rPr lang="en-US" sz="2800" b="1" dirty="0">
                <a:latin typeface="Comic Sans MS" pitchFamily="66" charset="0"/>
              </a:rPr>
              <a:t>Carbon dioxide is a greenhouse gas</a:t>
            </a:r>
          </a:p>
          <a:p>
            <a:pPr marL="514350" indent="-514350">
              <a:buFont typeface="Arial" pitchFamily="34" charset="0"/>
              <a:buChar char="•"/>
              <a:defRPr/>
            </a:pPr>
            <a:r>
              <a:rPr lang="en-US" sz="2800" b="1" dirty="0">
                <a:latin typeface="Comic Sans MS" pitchFamily="66" charset="0"/>
              </a:rPr>
              <a:t>The build up of carbon dioxide will prevent heat from leaving the atmosphere</a:t>
            </a:r>
          </a:p>
          <a:p>
            <a:pPr>
              <a:defRPr/>
            </a:pPr>
            <a:endParaRPr lang="en-US" sz="2800" dirty="0">
              <a:latin typeface="Comic Sans MS" pitchFamily="66" charset="0"/>
            </a:endParaRPr>
          </a:p>
          <a:p>
            <a:pPr>
              <a:defRPr/>
            </a:pPr>
            <a:r>
              <a:rPr lang="en-US" sz="2800" dirty="0">
                <a:latin typeface="Comic Sans MS" pitchFamily="66" charset="0"/>
              </a:rPr>
              <a:t>(b) What practical things can you do to reduce carbon</a:t>
            </a:r>
            <a:br>
              <a:rPr lang="en-US" sz="2800" dirty="0">
                <a:latin typeface="Comic Sans MS" pitchFamily="66" charset="0"/>
              </a:rPr>
            </a:br>
            <a:r>
              <a:rPr lang="en-US" sz="2800" dirty="0">
                <a:latin typeface="Comic Sans MS" pitchFamily="66" charset="0"/>
              </a:rPr>
              <a:t>      dioxide emissions?  (No, you can’t stop breathing!)</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4" name="Rectangle 4"/>
          <p:cNvSpPr>
            <a:spLocks noChangeArrowheads="1"/>
          </p:cNvSpPr>
          <p:nvPr/>
        </p:nvSpPr>
        <p:spPr bwMode="auto">
          <a:xfrm>
            <a:off x="0" y="0"/>
            <a:ext cx="9144000" cy="5262563"/>
          </a:xfrm>
          <a:prstGeom prst="rect">
            <a:avLst/>
          </a:prstGeom>
          <a:noFill/>
          <a:ln w="9525">
            <a:noFill/>
            <a:miter lim="800000"/>
            <a:headEnd/>
            <a:tailEnd/>
          </a:ln>
          <a:effectLst/>
        </p:spPr>
        <p:txBody>
          <a:bodyPr anchor="ctr">
            <a:spAutoFit/>
          </a:bodyPr>
          <a:lstStyle/>
          <a:p>
            <a:pPr marL="514350" indent="-514350">
              <a:buFontTx/>
              <a:buAutoNum type="alphaLcParenBoth"/>
              <a:defRPr/>
            </a:pPr>
            <a:r>
              <a:rPr lang="en-US" sz="2800" dirty="0">
                <a:latin typeface="Comic Sans MS" pitchFamily="66" charset="0"/>
              </a:rPr>
              <a:t>Why are increasing levels of carbon dioxide a </a:t>
            </a:r>
            <a:br>
              <a:rPr lang="en-US" sz="2800" dirty="0">
                <a:latin typeface="Comic Sans MS" pitchFamily="66" charset="0"/>
              </a:rPr>
            </a:br>
            <a:r>
              <a:rPr lang="en-US" sz="2800" dirty="0">
                <a:latin typeface="Comic Sans MS" pitchFamily="66" charset="0"/>
              </a:rPr>
              <a:t>      concern?</a:t>
            </a:r>
          </a:p>
          <a:p>
            <a:pPr marL="514350" indent="-514350">
              <a:buFont typeface="Arial" pitchFamily="34" charset="0"/>
              <a:buChar char="•"/>
              <a:defRPr/>
            </a:pPr>
            <a:r>
              <a:rPr lang="en-US" sz="2800" b="1" dirty="0">
                <a:latin typeface="Comic Sans MS" pitchFamily="66" charset="0"/>
              </a:rPr>
              <a:t>Carbon dioxide is a greenhouse gas</a:t>
            </a:r>
          </a:p>
          <a:p>
            <a:pPr marL="514350" indent="-514350">
              <a:buFont typeface="Arial" pitchFamily="34" charset="0"/>
              <a:buChar char="•"/>
              <a:defRPr/>
            </a:pPr>
            <a:r>
              <a:rPr lang="en-US" sz="2800" b="1" dirty="0">
                <a:latin typeface="Comic Sans MS" pitchFamily="66" charset="0"/>
              </a:rPr>
              <a:t>The build up of carbon dioxide will prevent heat from leaving the atmosphere</a:t>
            </a:r>
          </a:p>
          <a:p>
            <a:pPr>
              <a:defRPr/>
            </a:pPr>
            <a:endParaRPr lang="en-US" sz="2800" dirty="0">
              <a:latin typeface="Comic Sans MS" pitchFamily="66" charset="0"/>
            </a:endParaRPr>
          </a:p>
          <a:p>
            <a:pPr>
              <a:defRPr/>
            </a:pPr>
            <a:r>
              <a:rPr lang="en-US" sz="2800" dirty="0">
                <a:latin typeface="Comic Sans MS" pitchFamily="66" charset="0"/>
              </a:rPr>
              <a:t>(b) What practical things can you do to reduce carbon</a:t>
            </a:r>
            <a:br>
              <a:rPr lang="en-US" sz="2800" dirty="0">
                <a:latin typeface="Comic Sans MS" pitchFamily="66" charset="0"/>
              </a:rPr>
            </a:br>
            <a:r>
              <a:rPr lang="en-US" sz="2800" dirty="0">
                <a:latin typeface="Comic Sans MS" pitchFamily="66" charset="0"/>
              </a:rPr>
              <a:t>      dioxide emissions?  (No, you can’t stop breathing!)</a:t>
            </a:r>
          </a:p>
          <a:p>
            <a:pPr>
              <a:buFont typeface="Arial" pitchFamily="34" charset="0"/>
              <a:buChar char="•"/>
              <a:defRPr/>
            </a:pPr>
            <a:r>
              <a:rPr lang="en-US" sz="2800" dirty="0">
                <a:latin typeface="Comic Sans MS" pitchFamily="66" charset="0"/>
              </a:rPr>
              <a:t>     </a:t>
            </a:r>
            <a:r>
              <a:rPr lang="en-US" sz="2800" b="1" dirty="0">
                <a:latin typeface="Comic Sans MS" pitchFamily="66" charset="0"/>
              </a:rPr>
              <a:t>reduce burning of fossil fuels </a:t>
            </a:r>
            <a:br>
              <a:rPr lang="en-US" sz="2800" b="1" dirty="0">
                <a:latin typeface="Comic Sans MS" pitchFamily="66" charset="0"/>
              </a:rPr>
            </a:br>
            <a:r>
              <a:rPr lang="en-US" sz="2800" b="1" dirty="0">
                <a:latin typeface="Comic Sans MS" pitchFamily="66" charset="0"/>
              </a:rPr>
              <a:t>     (clean transportation methods)</a:t>
            </a:r>
          </a:p>
          <a:p>
            <a:pPr>
              <a:buFont typeface="Arial" pitchFamily="34" charset="0"/>
              <a:buChar char="•"/>
              <a:defRPr/>
            </a:pPr>
            <a:r>
              <a:rPr lang="en-US" sz="2800" b="1" dirty="0">
                <a:latin typeface="Comic Sans MS" pitchFamily="66" charset="0"/>
              </a:rPr>
              <a:t>    recycle</a:t>
            </a:r>
          </a:p>
          <a:p>
            <a:pPr>
              <a:buFont typeface="Arial" pitchFamily="34" charset="0"/>
              <a:buChar char="•"/>
              <a:defRPr/>
            </a:pPr>
            <a:r>
              <a:rPr lang="en-US" sz="2800" b="1" dirty="0">
                <a:latin typeface="Comic Sans MS" pitchFamily="66" charset="0"/>
              </a:rPr>
              <a:t>    plant some trees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p:cNvSpPr>
            <a:spLocks noChangeArrowheads="1"/>
          </p:cNvSpPr>
          <p:nvPr/>
        </p:nvSpPr>
        <p:spPr bwMode="auto">
          <a:xfrm>
            <a:off x="0" y="336550"/>
            <a:ext cx="9144000" cy="1068388"/>
          </a:xfrm>
          <a:prstGeom prst="rect">
            <a:avLst/>
          </a:prstGeom>
          <a:noFill/>
          <a:ln w="9525">
            <a:noFill/>
            <a:miter lim="800000"/>
            <a:headEnd/>
            <a:tailEnd/>
          </a:ln>
        </p:spPr>
        <p:txBody>
          <a:bodyPr anchor="ctr">
            <a:spAutoFit/>
          </a:bodyPr>
          <a:lstStyle/>
          <a:p>
            <a:pPr eaLnBrk="0" hangingPunct="0"/>
            <a:r>
              <a:rPr lang="en-US" sz="2800">
                <a:latin typeface="Comic Sans MS" pitchFamily="66" charset="0"/>
              </a:rPr>
              <a:t>What is the term for using natural resources wisely so that they may be used forever?</a:t>
            </a:r>
            <a:r>
              <a:rPr lang="en-CA">
                <a:latin typeface="Comic Sans MS" pitchFamily="66" charset="0"/>
              </a:rPr>
              <a:t> </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ChangeArrowheads="1"/>
          </p:cNvSpPr>
          <p:nvPr/>
        </p:nvSpPr>
        <p:spPr bwMode="auto">
          <a:xfrm>
            <a:off x="0" y="0"/>
            <a:ext cx="9144000" cy="2185988"/>
          </a:xfrm>
          <a:prstGeom prst="rect">
            <a:avLst/>
          </a:prstGeom>
          <a:noFill/>
          <a:ln w="9525">
            <a:noFill/>
            <a:miter lim="800000"/>
            <a:headEnd/>
            <a:tailEnd/>
          </a:ln>
        </p:spPr>
        <p:txBody>
          <a:bodyPr anchor="ctr">
            <a:spAutoFit/>
          </a:bodyPr>
          <a:lstStyle/>
          <a:p>
            <a:pPr eaLnBrk="0" hangingPunct="0"/>
            <a:r>
              <a:rPr lang="en-US" sz="2800">
                <a:latin typeface="Comic Sans MS" pitchFamily="66" charset="0"/>
              </a:rPr>
              <a:t>What is the term for using natural resources wisely so that they may be used forever?</a:t>
            </a:r>
            <a:r>
              <a:rPr lang="en-CA">
                <a:latin typeface="Comic Sans MS" pitchFamily="66" charset="0"/>
              </a:rPr>
              <a:t> </a:t>
            </a:r>
          </a:p>
          <a:p>
            <a:pPr eaLnBrk="0" hangingPunct="0"/>
            <a:endParaRPr lang="en-CA">
              <a:latin typeface="Comic Sans MS" pitchFamily="66" charset="0"/>
            </a:endParaRPr>
          </a:p>
          <a:p>
            <a:pPr eaLnBrk="0" hangingPunct="0">
              <a:buFont typeface="Arial" charset="0"/>
              <a:buChar char="•"/>
            </a:pPr>
            <a:r>
              <a:rPr lang="en-CA">
                <a:latin typeface="Comic Sans MS" pitchFamily="66" charset="0"/>
              </a:rPr>
              <a:t>  </a:t>
            </a:r>
            <a:r>
              <a:rPr lang="en-CA" u="sng">
                <a:latin typeface="Comic Sans MS" pitchFamily="66" charset="0"/>
              </a:rPr>
              <a:t>Sustainability</a:t>
            </a:r>
            <a:r>
              <a:rPr lang="en-CA">
                <a:latin typeface="Comic Sans MS" pitchFamily="66" charset="0"/>
              </a:rPr>
              <a:t> of resources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p:cNvSpPr>
            <a:spLocks noChangeArrowheads="1"/>
          </p:cNvSpPr>
          <p:nvPr/>
        </p:nvSpPr>
        <p:spPr bwMode="auto">
          <a:xfrm>
            <a:off x="0" y="396875"/>
            <a:ext cx="9144000" cy="946150"/>
          </a:xfrm>
          <a:prstGeom prst="rect">
            <a:avLst/>
          </a:prstGeom>
          <a:noFill/>
          <a:ln w="9525">
            <a:noFill/>
            <a:miter lim="800000"/>
            <a:headEnd/>
            <a:tailEnd/>
          </a:ln>
        </p:spPr>
        <p:txBody>
          <a:bodyPr anchor="ctr">
            <a:spAutoFit/>
          </a:bodyPr>
          <a:lstStyle/>
          <a:p>
            <a:pPr eaLnBrk="0" hangingPunct="0"/>
            <a:r>
              <a:rPr lang="en-US" sz="2800">
                <a:latin typeface="Comic Sans MS" pitchFamily="66" charset="0"/>
              </a:rPr>
              <a:t>Describe two (2) benefits of eating locally and eating fewer processed foods.</a:t>
            </a:r>
            <a:r>
              <a:rPr lang="en-CA" sz="2800">
                <a:latin typeface="Comic Sans MS" pitchFamily="66" charset="0"/>
              </a:rPr>
              <a:t>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ChangeArrowheads="1"/>
          </p:cNvSpPr>
          <p:nvPr/>
        </p:nvSpPr>
        <p:spPr bwMode="auto">
          <a:xfrm>
            <a:off x="0" y="228600"/>
            <a:ext cx="9144000" cy="2678113"/>
          </a:xfrm>
          <a:prstGeom prst="rect">
            <a:avLst/>
          </a:prstGeom>
          <a:noFill/>
          <a:ln w="9525">
            <a:noFill/>
            <a:miter lim="800000"/>
            <a:headEnd/>
            <a:tailEnd/>
          </a:ln>
        </p:spPr>
        <p:txBody>
          <a:bodyPr anchor="ctr">
            <a:spAutoFit/>
          </a:bodyPr>
          <a:lstStyle/>
          <a:p>
            <a:pPr eaLnBrk="0" hangingPunct="0"/>
            <a:r>
              <a:rPr lang="en-US" sz="2800">
                <a:latin typeface="Comic Sans MS" pitchFamily="66" charset="0"/>
              </a:rPr>
              <a:t>Describe two (2) benefits of eating locally and eating fewer processed foods.</a:t>
            </a:r>
            <a:r>
              <a:rPr lang="en-CA" sz="2800">
                <a:latin typeface="Comic Sans MS" pitchFamily="66" charset="0"/>
              </a:rPr>
              <a:t> </a:t>
            </a:r>
          </a:p>
          <a:p>
            <a:pPr eaLnBrk="0" hangingPunct="0"/>
            <a:endParaRPr lang="en-CA" sz="2800">
              <a:latin typeface="Comic Sans MS" pitchFamily="66" charset="0"/>
            </a:endParaRPr>
          </a:p>
          <a:p>
            <a:pPr eaLnBrk="0" hangingPunct="0">
              <a:buFont typeface="Arial" charset="0"/>
              <a:buChar char="•"/>
            </a:pPr>
            <a:r>
              <a:rPr lang="en-CA" sz="2800">
                <a:latin typeface="Comic Sans MS" pitchFamily="66" charset="0"/>
              </a:rPr>
              <a:t>   </a:t>
            </a:r>
            <a:r>
              <a:rPr lang="en-CA" sz="2800" b="1">
                <a:latin typeface="Comic Sans MS" pitchFamily="66" charset="0"/>
              </a:rPr>
              <a:t>less cost for transportation</a:t>
            </a:r>
          </a:p>
          <a:p>
            <a:pPr eaLnBrk="0" hangingPunct="0">
              <a:buFont typeface="Arial" charset="0"/>
              <a:buChar char="•"/>
            </a:pPr>
            <a:r>
              <a:rPr lang="en-CA" sz="2800" b="1">
                <a:latin typeface="Comic Sans MS" pitchFamily="66" charset="0"/>
              </a:rPr>
              <a:t>  less cost to produce and package the food</a:t>
            </a:r>
          </a:p>
          <a:p>
            <a:pPr eaLnBrk="0" hangingPunct="0">
              <a:buFont typeface="Arial" charset="0"/>
              <a:buChar char="•"/>
            </a:pPr>
            <a:r>
              <a:rPr lang="en-CA" sz="2800" b="1">
                <a:latin typeface="Comic Sans MS" pitchFamily="66" charset="0"/>
              </a:rPr>
              <a:t>  less chemicals to preserve the food</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p:cNvSpPr>
            <a:spLocks noChangeArrowheads="1"/>
          </p:cNvSpPr>
          <p:nvPr/>
        </p:nvSpPr>
        <p:spPr bwMode="auto">
          <a:xfrm>
            <a:off x="0" y="228600"/>
            <a:ext cx="9144000" cy="4486275"/>
          </a:xfrm>
          <a:prstGeom prst="rect">
            <a:avLst/>
          </a:prstGeom>
          <a:noFill/>
          <a:ln w="9525">
            <a:noFill/>
            <a:miter lim="800000"/>
            <a:headEnd/>
            <a:tailEnd/>
          </a:ln>
        </p:spPr>
        <p:txBody>
          <a:bodyPr anchor="ctr">
            <a:spAutoFit/>
          </a:bodyPr>
          <a:lstStyle/>
          <a:p>
            <a:r>
              <a:rPr lang="en-US">
                <a:latin typeface="Comic Sans MS" pitchFamily="66" charset="0"/>
              </a:rPr>
              <a:t>Which of the following is a </a:t>
            </a:r>
            <a:br>
              <a:rPr lang="en-US">
                <a:latin typeface="Comic Sans MS" pitchFamily="66" charset="0"/>
              </a:rPr>
            </a:br>
            <a:r>
              <a:rPr lang="en-US">
                <a:latin typeface="Comic Sans MS" pitchFamily="66" charset="0"/>
              </a:rPr>
              <a:t>density-dependent factor that may affect a population?</a:t>
            </a:r>
          </a:p>
          <a:p>
            <a:endParaRPr lang="en-US">
              <a:latin typeface="Comic Sans MS" pitchFamily="66" charset="0"/>
            </a:endParaRPr>
          </a:p>
          <a:p>
            <a:r>
              <a:rPr lang="en-US">
                <a:latin typeface="Comic Sans MS" pitchFamily="66" charset="0"/>
              </a:rPr>
              <a:t>(a) forest fire</a:t>
            </a:r>
            <a:endParaRPr lang="en-CA">
              <a:latin typeface="Comic Sans MS" pitchFamily="66" charset="0"/>
            </a:endParaRPr>
          </a:p>
          <a:p>
            <a:r>
              <a:rPr lang="en-US">
                <a:latin typeface="Comic Sans MS" pitchFamily="66" charset="0"/>
              </a:rPr>
              <a:t>(b) flood</a:t>
            </a:r>
            <a:endParaRPr lang="en-CA">
              <a:latin typeface="Comic Sans MS" pitchFamily="66" charset="0"/>
            </a:endParaRPr>
          </a:p>
          <a:p>
            <a:r>
              <a:rPr lang="en-US">
                <a:latin typeface="Comic Sans MS" pitchFamily="66" charset="0"/>
              </a:rPr>
              <a:t>(c) disease</a:t>
            </a:r>
            <a:endParaRPr lang="en-CA">
              <a:latin typeface="Comic Sans MS" pitchFamily="66" charset="0"/>
            </a:endParaRPr>
          </a:p>
          <a:p>
            <a:r>
              <a:rPr lang="en-US">
                <a:latin typeface="Comic Sans MS" pitchFamily="66" charset="0"/>
              </a:rPr>
              <a:t>(d) tornado</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ChangeArrowheads="1"/>
          </p:cNvSpPr>
          <p:nvPr/>
        </p:nvSpPr>
        <p:spPr bwMode="auto">
          <a:xfrm>
            <a:off x="0" y="228600"/>
            <a:ext cx="9144000" cy="4486275"/>
          </a:xfrm>
          <a:prstGeom prst="rect">
            <a:avLst/>
          </a:prstGeom>
          <a:noFill/>
          <a:ln w="9525">
            <a:noFill/>
            <a:miter lim="800000"/>
            <a:headEnd/>
            <a:tailEnd/>
          </a:ln>
        </p:spPr>
        <p:txBody>
          <a:bodyPr anchor="ctr">
            <a:spAutoFit/>
          </a:bodyPr>
          <a:lstStyle/>
          <a:p>
            <a:r>
              <a:rPr lang="en-US">
                <a:latin typeface="Comic Sans MS" pitchFamily="66" charset="0"/>
              </a:rPr>
              <a:t>Which of the following is a </a:t>
            </a:r>
            <a:br>
              <a:rPr lang="en-US">
                <a:latin typeface="Comic Sans MS" pitchFamily="66" charset="0"/>
              </a:rPr>
            </a:br>
            <a:r>
              <a:rPr lang="en-US">
                <a:latin typeface="Comic Sans MS" pitchFamily="66" charset="0"/>
              </a:rPr>
              <a:t>density-dependent factor that may affect a population?</a:t>
            </a:r>
          </a:p>
          <a:p>
            <a:endParaRPr lang="en-US">
              <a:latin typeface="Comic Sans MS" pitchFamily="66" charset="0"/>
            </a:endParaRPr>
          </a:p>
          <a:p>
            <a:r>
              <a:rPr lang="en-US">
                <a:latin typeface="Comic Sans MS" pitchFamily="66" charset="0"/>
              </a:rPr>
              <a:t>(a) forest fire</a:t>
            </a:r>
            <a:endParaRPr lang="en-CA">
              <a:latin typeface="Comic Sans MS" pitchFamily="66" charset="0"/>
            </a:endParaRPr>
          </a:p>
          <a:p>
            <a:r>
              <a:rPr lang="en-US">
                <a:latin typeface="Comic Sans MS" pitchFamily="66" charset="0"/>
              </a:rPr>
              <a:t>(b) flood</a:t>
            </a:r>
            <a:endParaRPr lang="en-CA">
              <a:latin typeface="Comic Sans MS" pitchFamily="66" charset="0"/>
            </a:endParaRPr>
          </a:p>
          <a:p>
            <a:r>
              <a:rPr lang="en-US" b="1">
                <a:latin typeface="Comic Sans MS" pitchFamily="66" charset="0"/>
              </a:rPr>
              <a:t>(c) disease</a:t>
            </a:r>
            <a:endParaRPr lang="en-CA" b="1">
              <a:latin typeface="Comic Sans MS" pitchFamily="66" charset="0"/>
            </a:endParaRPr>
          </a:p>
          <a:p>
            <a:r>
              <a:rPr lang="en-US">
                <a:latin typeface="Comic Sans MS" pitchFamily="66" charset="0"/>
              </a:rPr>
              <a:t>(d) tornado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2616200"/>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endParaRPr lang="en-US" sz="54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ChangeArrowheads="1"/>
          </p:cNvSpPr>
          <p:nvPr/>
        </p:nvSpPr>
        <p:spPr bwMode="auto">
          <a:xfrm>
            <a:off x="0" y="152400"/>
            <a:ext cx="9144000" cy="3937000"/>
          </a:xfrm>
          <a:prstGeom prst="rect">
            <a:avLst/>
          </a:prstGeom>
          <a:noFill/>
          <a:ln w="9525">
            <a:noFill/>
            <a:miter lim="800000"/>
            <a:headEnd/>
            <a:tailEnd/>
          </a:ln>
        </p:spPr>
        <p:txBody>
          <a:bodyPr anchor="ctr">
            <a:spAutoFit/>
          </a:bodyPr>
          <a:lstStyle/>
          <a:p>
            <a:r>
              <a:rPr lang="en-US">
                <a:latin typeface="Comic Sans MS" pitchFamily="66" charset="0"/>
              </a:rPr>
              <a:t>Where is most of the Earth’s carbon stored?</a:t>
            </a:r>
          </a:p>
          <a:p>
            <a:endParaRPr lang="en-US">
              <a:latin typeface="Comic Sans MS" pitchFamily="66" charset="0"/>
            </a:endParaRPr>
          </a:p>
          <a:p>
            <a:r>
              <a:rPr lang="en-US">
                <a:latin typeface="Comic Sans MS" pitchFamily="66" charset="0"/>
              </a:rPr>
              <a:t>(a) ocean</a:t>
            </a:r>
            <a:endParaRPr lang="en-CA">
              <a:latin typeface="Comic Sans MS" pitchFamily="66" charset="0"/>
            </a:endParaRPr>
          </a:p>
          <a:p>
            <a:r>
              <a:rPr lang="en-US">
                <a:latin typeface="Comic Sans MS" pitchFamily="66" charset="0"/>
              </a:rPr>
              <a:t>(b) forests</a:t>
            </a:r>
            <a:endParaRPr lang="en-CA">
              <a:latin typeface="Comic Sans MS" pitchFamily="66" charset="0"/>
            </a:endParaRPr>
          </a:p>
          <a:p>
            <a:r>
              <a:rPr lang="en-US">
                <a:latin typeface="Comic Sans MS" pitchFamily="66" charset="0"/>
              </a:rPr>
              <a:t>(c) fossil fuels</a:t>
            </a:r>
            <a:endParaRPr lang="en-CA">
              <a:latin typeface="Comic Sans MS" pitchFamily="66" charset="0"/>
            </a:endParaRPr>
          </a:p>
          <a:p>
            <a:r>
              <a:rPr lang="en-US">
                <a:latin typeface="Comic Sans MS" pitchFamily="66" charset="0"/>
              </a:rPr>
              <a:t>(d) atmosphere</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ChangeArrowheads="1"/>
          </p:cNvSpPr>
          <p:nvPr/>
        </p:nvSpPr>
        <p:spPr bwMode="auto">
          <a:xfrm>
            <a:off x="0" y="152400"/>
            <a:ext cx="9144000" cy="3937000"/>
          </a:xfrm>
          <a:prstGeom prst="rect">
            <a:avLst/>
          </a:prstGeom>
          <a:noFill/>
          <a:ln w="9525">
            <a:noFill/>
            <a:miter lim="800000"/>
            <a:headEnd/>
            <a:tailEnd/>
          </a:ln>
        </p:spPr>
        <p:txBody>
          <a:bodyPr anchor="ctr">
            <a:spAutoFit/>
          </a:bodyPr>
          <a:lstStyle/>
          <a:p>
            <a:r>
              <a:rPr lang="en-US">
                <a:latin typeface="Comic Sans MS" pitchFamily="66" charset="0"/>
              </a:rPr>
              <a:t>Where is most of the Earth’s carbon stored?</a:t>
            </a:r>
          </a:p>
          <a:p>
            <a:endParaRPr lang="en-US">
              <a:latin typeface="Comic Sans MS" pitchFamily="66" charset="0"/>
            </a:endParaRPr>
          </a:p>
          <a:p>
            <a:r>
              <a:rPr lang="en-US" b="1">
                <a:latin typeface="Comic Sans MS" pitchFamily="66" charset="0"/>
              </a:rPr>
              <a:t>(a) ocean</a:t>
            </a:r>
            <a:endParaRPr lang="en-CA" b="1">
              <a:latin typeface="Comic Sans MS" pitchFamily="66" charset="0"/>
            </a:endParaRPr>
          </a:p>
          <a:p>
            <a:r>
              <a:rPr lang="en-US">
                <a:latin typeface="Comic Sans MS" pitchFamily="66" charset="0"/>
              </a:rPr>
              <a:t>(b) forests</a:t>
            </a:r>
            <a:endParaRPr lang="en-CA">
              <a:latin typeface="Comic Sans MS" pitchFamily="66" charset="0"/>
            </a:endParaRPr>
          </a:p>
          <a:p>
            <a:r>
              <a:rPr lang="en-US">
                <a:latin typeface="Comic Sans MS" pitchFamily="66" charset="0"/>
              </a:rPr>
              <a:t>(c) fossil fuels</a:t>
            </a:r>
            <a:endParaRPr lang="en-CA">
              <a:latin typeface="Comic Sans MS" pitchFamily="66" charset="0"/>
            </a:endParaRPr>
          </a:p>
          <a:p>
            <a:r>
              <a:rPr lang="en-US">
                <a:latin typeface="Comic Sans MS" pitchFamily="66" charset="0"/>
              </a:rPr>
              <a:t>(d) atmosphere</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4"/>
          <p:cNvSpPr>
            <a:spLocks noChangeArrowheads="1"/>
          </p:cNvSpPr>
          <p:nvPr/>
        </p:nvSpPr>
        <p:spPr bwMode="auto">
          <a:xfrm>
            <a:off x="0" y="228600"/>
            <a:ext cx="9144000" cy="4486275"/>
          </a:xfrm>
          <a:prstGeom prst="rect">
            <a:avLst/>
          </a:prstGeom>
          <a:noFill/>
          <a:ln w="9525">
            <a:noFill/>
            <a:miter lim="800000"/>
            <a:headEnd/>
            <a:tailEnd/>
          </a:ln>
        </p:spPr>
        <p:txBody>
          <a:bodyPr anchor="ctr">
            <a:spAutoFit/>
          </a:bodyPr>
          <a:lstStyle/>
          <a:p>
            <a:r>
              <a:rPr lang="en-US">
                <a:latin typeface="Comic Sans MS" pitchFamily="66" charset="0"/>
              </a:rPr>
              <a:t>Which of the following is best evidence that the carrying capacity of an area has been reached?</a:t>
            </a:r>
          </a:p>
          <a:p>
            <a:endParaRPr lang="en-US">
              <a:latin typeface="Comic Sans MS" pitchFamily="66" charset="0"/>
            </a:endParaRPr>
          </a:p>
          <a:p>
            <a:r>
              <a:rPr lang="en-US">
                <a:latin typeface="Comic Sans MS" pitchFamily="66" charset="0"/>
              </a:rPr>
              <a:t>(a) population stabilizes or decreases</a:t>
            </a:r>
            <a:endParaRPr lang="en-CA">
              <a:latin typeface="Comic Sans MS" pitchFamily="66" charset="0"/>
            </a:endParaRPr>
          </a:p>
          <a:p>
            <a:r>
              <a:rPr lang="en-US">
                <a:latin typeface="Comic Sans MS" pitchFamily="66" charset="0"/>
              </a:rPr>
              <a:t>(b) population grows gradually</a:t>
            </a:r>
            <a:endParaRPr lang="en-CA">
              <a:latin typeface="Comic Sans MS" pitchFamily="66" charset="0"/>
            </a:endParaRPr>
          </a:p>
          <a:p>
            <a:r>
              <a:rPr lang="en-US">
                <a:latin typeface="Comic Sans MS" pitchFamily="66" charset="0"/>
              </a:rPr>
              <a:t>(c) there are plenty of natural resources</a:t>
            </a:r>
            <a:endParaRPr lang="en-CA">
              <a:latin typeface="Comic Sans MS" pitchFamily="66" charset="0"/>
            </a:endParaRPr>
          </a:p>
          <a:p>
            <a:r>
              <a:rPr lang="en-US">
                <a:latin typeface="Comic Sans MS" pitchFamily="66" charset="0"/>
              </a:rPr>
              <a:t>(d) the population increases rapidly</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4"/>
          <p:cNvSpPr>
            <a:spLocks noChangeArrowheads="1"/>
          </p:cNvSpPr>
          <p:nvPr/>
        </p:nvSpPr>
        <p:spPr bwMode="auto">
          <a:xfrm>
            <a:off x="0" y="228600"/>
            <a:ext cx="9144000" cy="4486275"/>
          </a:xfrm>
          <a:prstGeom prst="rect">
            <a:avLst/>
          </a:prstGeom>
          <a:noFill/>
          <a:ln w="9525">
            <a:noFill/>
            <a:miter lim="800000"/>
            <a:headEnd/>
            <a:tailEnd/>
          </a:ln>
        </p:spPr>
        <p:txBody>
          <a:bodyPr anchor="ctr">
            <a:spAutoFit/>
          </a:bodyPr>
          <a:lstStyle/>
          <a:p>
            <a:r>
              <a:rPr lang="en-US">
                <a:latin typeface="Comic Sans MS" pitchFamily="66" charset="0"/>
              </a:rPr>
              <a:t>Which of the following is best evidence that the carrying capacity of an area has been reached?</a:t>
            </a:r>
          </a:p>
          <a:p>
            <a:endParaRPr lang="en-US">
              <a:latin typeface="Comic Sans MS" pitchFamily="66" charset="0"/>
            </a:endParaRPr>
          </a:p>
          <a:p>
            <a:r>
              <a:rPr lang="en-US" b="1">
                <a:latin typeface="Comic Sans MS" pitchFamily="66" charset="0"/>
              </a:rPr>
              <a:t>(a) population stabilizes or decreases</a:t>
            </a:r>
            <a:endParaRPr lang="en-CA" b="1">
              <a:latin typeface="Comic Sans MS" pitchFamily="66" charset="0"/>
            </a:endParaRPr>
          </a:p>
          <a:p>
            <a:r>
              <a:rPr lang="en-US">
                <a:latin typeface="Comic Sans MS" pitchFamily="66" charset="0"/>
              </a:rPr>
              <a:t>(b) population grows gradually</a:t>
            </a:r>
            <a:endParaRPr lang="en-CA">
              <a:latin typeface="Comic Sans MS" pitchFamily="66" charset="0"/>
            </a:endParaRPr>
          </a:p>
          <a:p>
            <a:r>
              <a:rPr lang="en-US">
                <a:latin typeface="Comic Sans MS" pitchFamily="66" charset="0"/>
              </a:rPr>
              <a:t>(c) there are plenty of natural resources</a:t>
            </a:r>
            <a:endParaRPr lang="en-CA">
              <a:latin typeface="Comic Sans MS" pitchFamily="66" charset="0"/>
            </a:endParaRPr>
          </a:p>
          <a:p>
            <a:r>
              <a:rPr lang="en-US">
                <a:latin typeface="Comic Sans MS" pitchFamily="66" charset="0"/>
              </a:rPr>
              <a:t>(d) the population increases rapidly</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ChangeArrowheads="1"/>
          </p:cNvSpPr>
          <p:nvPr/>
        </p:nvSpPr>
        <p:spPr bwMode="auto">
          <a:xfrm>
            <a:off x="0" y="304800"/>
            <a:ext cx="9144000" cy="3937000"/>
          </a:xfrm>
          <a:prstGeom prst="rect">
            <a:avLst/>
          </a:prstGeom>
          <a:noFill/>
          <a:ln w="9525">
            <a:noFill/>
            <a:miter lim="800000"/>
            <a:headEnd/>
            <a:tailEnd/>
          </a:ln>
        </p:spPr>
        <p:txBody>
          <a:bodyPr anchor="ctr">
            <a:spAutoFit/>
          </a:bodyPr>
          <a:lstStyle/>
          <a:p>
            <a:r>
              <a:rPr lang="en-US">
                <a:latin typeface="Comic Sans MS" pitchFamily="66" charset="0"/>
              </a:rPr>
              <a:t>Most of the time in an ecosystem there are more…</a:t>
            </a:r>
          </a:p>
          <a:p>
            <a:endParaRPr lang="en-US">
              <a:latin typeface="Comic Sans MS" pitchFamily="66" charset="0"/>
            </a:endParaRPr>
          </a:p>
          <a:p>
            <a:r>
              <a:rPr lang="en-US">
                <a:latin typeface="Comic Sans MS" pitchFamily="66" charset="0"/>
              </a:rPr>
              <a:t>(a) predators than prey</a:t>
            </a:r>
            <a:endParaRPr lang="en-CA">
              <a:latin typeface="Comic Sans MS" pitchFamily="66" charset="0"/>
            </a:endParaRPr>
          </a:p>
          <a:p>
            <a:r>
              <a:rPr lang="en-US">
                <a:latin typeface="Comic Sans MS" pitchFamily="66" charset="0"/>
              </a:rPr>
              <a:t>(b) prey than predators</a:t>
            </a:r>
            <a:endParaRPr lang="en-CA">
              <a:latin typeface="Comic Sans MS" pitchFamily="66" charset="0"/>
            </a:endParaRPr>
          </a:p>
          <a:p>
            <a:r>
              <a:rPr lang="en-US">
                <a:latin typeface="Comic Sans MS" pitchFamily="66" charset="0"/>
              </a:rPr>
              <a:t>(c) omnivores than herbivores</a:t>
            </a:r>
            <a:endParaRPr lang="en-CA">
              <a:latin typeface="Comic Sans MS" pitchFamily="66" charset="0"/>
            </a:endParaRPr>
          </a:p>
          <a:p>
            <a:r>
              <a:rPr lang="en-US">
                <a:latin typeface="Comic Sans MS" pitchFamily="66" charset="0"/>
              </a:rPr>
              <a:t>(d) prey than decomposers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a:spLocks noChangeArrowheads="1"/>
          </p:cNvSpPr>
          <p:nvPr/>
        </p:nvSpPr>
        <p:spPr bwMode="auto">
          <a:xfrm>
            <a:off x="0" y="304800"/>
            <a:ext cx="9144000" cy="3937000"/>
          </a:xfrm>
          <a:prstGeom prst="rect">
            <a:avLst/>
          </a:prstGeom>
          <a:noFill/>
          <a:ln w="9525">
            <a:noFill/>
            <a:miter lim="800000"/>
            <a:headEnd/>
            <a:tailEnd/>
          </a:ln>
        </p:spPr>
        <p:txBody>
          <a:bodyPr anchor="ctr">
            <a:spAutoFit/>
          </a:bodyPr>
          <a:lstStyle/>
          <a:p>
            <a:r>
              <a:rPr lang="en-US">
                <a:latin typeface="Comic Sans MS" pitchFamily="66" charset="0"/>
              </a:rPr>
              <a:t>Most of the time in an ecosystem there are more…</a:t>
            </a:r>
          </a:p>
          <a:p>
            <a:endParaRPr lang="en-US">
              <a:latin typeface="Comic Sans MS" pitchFamily="66" charset="0"/>
            </a:endParaRPr>
          </a:p>
          <a:p>
            <a:r>
              <a:rPr lang="en-US">
                <a:latin typeface="Comic Sans MS" pitchFamily="66" charset="0"/>
              </a:rPr>
              <a:t>(a) predators than prey</a:t>
            </a:r>
            <a:endParaRPr lang="en-CA">
              <a:latin typeface="Comic Sans MS" pitchFamily="66" charset="0"/>
            </a:endParaRPr>
          </a:p>
          <a:p>
            <a:r>
              <a:rPr lang="en-US" b="1">
                <a:latin typeface="Comic Sans MS" pitchFamily="66" charset="0"/>
              </a:rPr>
              <a:t>(b) prey than predators</a:t>
            </a:r>
            <a:endParaRPr lang="en-CA" b="1">
              <a:latin typeface="Comic Sans MS" pitchFamily="66" charset="0"/>
            </a:endParaRPr>
          </a:p>
          <a:p>
            <a:r>
              <a:rPr lang="en-US">
                <a:latin typeface="Comic Sans MS" pitchFamily="66" charset="0"/>
              </a:rPr>
              <a:t>(c) omnivores than herbivores</a:t>
            </a:r>
            <a:endParaRPr lang="en-CA">
              <a:latin typeface="Comic Sans MS" pitchFamily="66" charset="0"/>
            </a:endParaRPr>
          </a:p>
          <a:p>
            <a:r>
              <a:rPr lang="en-US">
                <a:latin typeface="Comic Sans MS" pitchFamily="66" charset="0"/>
              </a:rPr>
              <a:t>(d) prey than decomposers</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4"/>
          <p:cNvSpPr>
            <a:spLocks noChangeArrowheads="1"/>
          </p:cNvSpPr>
          <p:nvPr/>
        </p:nvSpPr>
        <p:spPr bwMode="auto">
          <a:xfrm>
            <a:off x="0" y="304800"/>
            <a:ext cx="9144000" cy="3937000"/>
          </a:xfrm>
          <a:prstGeom prst="rect">
            <a:avLst/>
          </a:prstGeom>
          <a:noFill/>
          <a:ln w="9525">
            <a:noFill/>
            <a:miter lim="800000"/>
            <a:headEnd/>
            <a:tailEnd/>
          </a:ln>
        </p:spPr>
        <p:txBody>
          <a:bodyPr anchor="ctr">
            <a:spAutoFit/>
          </a:bodyPr>
          <a:lstStyle/>
          <a:p>
            <a:r>
              <a:rPr lang="en-US">
                <a:latin typeface="Comic Sans MS" pitchFamily="66" charset="0"/>
              </a:rPr>
              <a:t>Which of the following is true about plants? Plants…</a:t>
            </a:r>
          </a:p>
          <a:p>
            <a:endParaRPr lang="en-US">
              <a:latin typeface="Comic Sans MS" pitchFamily="66" charset="0"/>
            </a:endParaRPr>
          </a:p>
          <a:p>
            <a:r>
              <a:rPr lang="en-US">
                <a:latin typeface="Comic Sans MS" pitchFamily="66" charset="0"/>
              </a:rPr>
              <a:t>(a) use oxygen to make sugar</a:t>
            </a:r>
            <a:endParaRPr lang="en-CA">
              <a:latin typeface="Comic Sans MS" pitchFamily="66" charset="0"/>
            </a:endParaRPr>
          </a:p>
          <a:p>
            <a:r>
              <a:rPr lang="en-US">
                <a:latin typeface="Comic Sans MS" pitchFamily="66" charset="0"/>
              </a:rPr>
              <a:t>(b) use carbon dioxide to make sugar</a:t>
            </a:r>
            <a:endParaRPr lang="en-CA">
              <a:latin typeface="Comic Sans MS" pitchFamily="66" charset="0"/>
            </a:endParaRPr>
          </a:p>
          <a:p>
            <a:r>
              <a:rPr lang="en-US">
                <a:latin typeface="Comic Sans MS" pitchFamily="66" charset="0"/>
              </a:rPr>
              <a:t>(c) never produce carbon dioxide</a:t>
            </a:r>
            <a:endParaRPr lang="en-CA">
              <a:latin typeface="Comic Sans MS" pitchFamily="66" charset="0"/>
            </a:endParaRPr>
          </a:p>
          <a:p>
            <a:r>
              <a:rPr lang="en-US">
                <a:latin typeface="Comic Sans MS" pitchFamily="66" charset="0"/>
              </a:rPr>
              <a:t>(d) cause global warming</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a:spLocks noChangeArrowheads="1"/>
          </p:cNvSpPr>
          <p:nvPr/>
        </p:nvSpPr>
        <p:spPr bwMode="auto">
          <a:xfrm>
            <a:off x="0" y="304800"/>
            <a:ext cx="9144000" cy="3937000"/>
          </a:xfrm>
          <a:prstGeom prst="rect">
            <a:avLst/>
          </a:prstGeom>
          <a:noFill/>
          <a:ln w="9525">
            <a:noFill/>
            <a:miter lim="800000"/>
            <a:headEnd/>
            <a:tailEnd/>
          </a:ln>
        </p:spPr>
        <p:txBody>
          <a:bodyPr anchor="ctr">
            <a:spAutoFit/>
          </a:bodyPr>
          <a:lstStyle/>
          <a:p>
            <a:r>
              <a:rPr lang="en-US">
                <a:latin typeface="Comic Sans MS" pitchFamily="66" charset="0"/>
              </a:rPr>
              <a:t>Which of the following is true about plants? Plants…</a:t>
            </a:r>
          </a:p>
          <a:p>
            <a:endParaRPr lang="en-US">
              <a:latin typeface="Comic Sans MS" pitchFamily="66" charset="0"/>
            </a:endParaRPr>
          </a:p>
          <a:p>
            <a:r>
              <a:rPr lang="en-US">
                <a:latin typeface="Comic Sans MS" pitchFamily="66" charset="0"/>
              </a:rPr>
              <a:t>(a) use oxygen to make sugar</a:t>
            </a:r>
            <a:endParaRPr lang="en-CA">
              <a:latin typeface="Comic Sans MS" pitchFamily="66" charset="0"/>
            </a:endParaRPr>
          </a:p>
          <a:p>
            <a:r>
              <a:rPr lang="en-US" b="1">
                <a:latin typeface="Comic Sans MS" pitchFamily="66" charset="0"/>
              </a:rPr>
              <a:t>(b) use carbon dioxide to make sugar</a:t>
            </a:r>
            <a:endParaRPr lang="en-CA" b="1">
              <a:latin typeface="Comic Sans MS" pitchFamily="66" charset="0"/>
            </a:endParaRPr>
          </a:p>
          <a:p>
            <a:r>
              <a:rPr lang="en-US">
                <a:latin typeface="Comic Sans MS" pitchFamily="66" charset="0"/>
              </a:rPr>
              <a:t>(c) never produce carbon dioxide</a:t>
            </a:r>
            <a:endParaRPr lang="en-CA">
              <a:latin typeface="Comic Sans MS" pitchFamily="66" charset="0"/>
            </a:endParaRPr>
          </a:p>
          <a:p>
            <a:r>
              <a:rPr lang="en-US">
                <a:latin typeface="Comic Sans MS" pitchFamily="66" charset="0"/>
              </a:rPr>
              <a:t>(d) cause global warming</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ChangeArrowheads="1"/>
          </p:cNvSpPr>
          <p:nvPr/>
        </p:nvSpPr>
        <p:spPr bwMode="auto">
          <a:xfrm>
            <a:off x="0" y="152400"/>
            <a:ext cx="9144000" cy="3937000"/>
          </a:xfrm>
          <a:prstGeom prst="rect">
            <a:avLst/>
          </a:prstGeom>
          <a:noFill/>
          <a:ln w="9525">
            <a:noFill/>
            <a:miter lim="800000"/>
            <a:headEnd/>
            <a:tailEnd/>
          </a:ln>
        </p:spPr>
        <p:txBody>
          <a:bodyPr anchor="ctr">
            <a:spAutoFit/>
          </a:bodyPr>
          <a:lstStyle/>
          <a:p>
            <a:r>
              <a:rPr lang="en-US">
                <a:latin typeface="Comic Sans MS" pitchFamily="66" charset="0"/>
              </a:rPr>
              <a:t>What term is given to a vulture that eats from the remains of a dead animal?</a:t>
            </a:r>
          </a:p>
          <a:p>
            <a:endParaRPr lang="en-US">
              <a:latin typeface="Comic Sans MS" pitchFamily="66" charset="0"/>
            </a:endParaRPr>
          </a:p>
          <a:p>
            <a:r>
              <a:rPr lang="fr-CA">
                <a:latin typeface="Comic Sans MS" pitchFamily="66" charset="0"/>
              </a:rPr>
              <a:t>(a) scavenger</a:t>
            </a:r>
            <a:endParaRPr lang="en-CA">
              <a:latin typeface="Comic Sans MS" pitchFamily="66" charset="0"/>
            </a:endParaRPr>
          </a:p>
          <a:p>
            <a:r>
              <a:rPr lang="fr-CA">
                <a:latin typeface="Comic Sans MS" pitchFamily="66" charset="0"/>
              </a:rPr>
              <a:t>(b) parasite</a:t>
            </a:r>
            <a:endParaRPr lang="en-CA">
              <a:latin typeface="Comic Sans MS" pitchFamily="66" charset="0"/>
            </a:endParaRPr>
          </a:p>
          <a:p>
            <a:r>
              <a:rPr lang="fr-CA">
                <a:latin typeface="Comic Sans MS" pitchFamily="66" charset="0"/>
              </a:rPr>
              <a:t>(c) carnivore</a:t>
            </a:r>
            <a:endParaRPr lang="en-CA">
              <a:latin typeface="Comic Sans MS" pitchFamily="66" charset="0"/>
            </a:endParaRPr>
          </a:p>
          <a:p>
            <a:r>
              <a:rPr lang="en-US">
                <a:latin typeface="Comic Sans MS" pitchFamily="66" charset="0"/>
              </a:rPr>
              <a:t>(d) decomposer</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ChangeArrowheads="1"/>
          </p:cNvSpPr>
          <p:nvPr/>
        </p:nvSpPr>
        <p:spPr bwMode="auto">
          <a:xfrm>
            <a:off x="0" y="152400"/>
            <a:ext cx="9144000" cy="3937000"/>
          </a:xfrm>
          <a:prstGeom prst="rect">
            <a:avLst/>
          </a:prstGeom>
          <a:noFill/>
          <a:ln w="9525">
            <a:noFill/>
            <a:miter lim="800000"/>
            <a:headEnd/>
            <a:tailEnd/>
          </a:ln>
        </p:spPr>
        <p:txBody>
          <a:bodyPr anchor="ctr">
            <a:spAutoFit/>
          </a:bodyPr>
          <a:lstStyle/>
          <a:p>
            <a:r>
              <a:rPr lang="en-US">
                <a:latin typeface="Comic Sans MS" pitchFamily="66" charset="0"/>
              </a:rPr>
              <a:t>What term is given to a vulture that eats from the remains of a dead animal?</a:t>
            </a:r>
          </a:p>
          <a:p>
            <a:endParaRPr lang="en-US">
              <a:latin typeface="Comic Sans MS" pitchFamily="66" charset="0"/>
            </a:endParaRPr>
          </a:p>
          <a:p>
            <a:r>
              <a:rPr lang="fr-CA" b="1">
                <a:latin typeface="Comic Sans MS" pitchFamily="66" charset="0"/>
              </a:rPr>
              <a:t>(a) scavenger</a:t>
            </a:r>
            <a:endParaRPr lang="en-CA" b="1">
              <a:latin typeface="Comic Sans MS" pitchFamily="66" charset="0"/>
            </a:endParaRPr>
          </a:p>
          <a:p>
            <a:r>
              <a:rPr lang="fr-CA">
                <a:latin typeface="Comic Sans MS" pitchFamily="66" charset="0"/>
              </a:rPr>
              <a:t>(b) parasite</a:t>
            </a:r>
            <a:endParaRPr lang="en-CA">
              <a:latin typeface="Comic Sans MS" pitchFamily="66" charset="0"/>
            </a:endParaRPr>
          </a:p>
          <a:p>
            <a:r>
              <a:rPr lang="fr-CA">
                <a:latin typeface="Comic Sans MS" pitchFamily="66" charset="0"/>
              </a:rPr>
              <a:t>(c) carnivore</a:t>
            </a:r>
            <a:endParaRPr lang="en-CA">
              <a:latin typeface="Comic Sans MS" pitchFamily="66" charset="0"/>
            </a:endParaRPr>
          </a:p>
          <a:p>
            <a:r>
              <a:rPr lang="en-US">
                <a:latin typeface="Comic Sans MS" pitchFamily="66" charset="0"/>
              </a:rPr>
              <a:t>(d) decomposer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3046413"/>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US" sz="540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52400" y="41275"/>
            <a:ext cx="8839200" cy="1739900"/>
          </a:xfrm>
          <a:prstGeom prst="rect">
            <a:avLst/>
          </a:prstGeom>
          <a:noFill/>
          <a:ln w="9525">
            <a:noFill/>
            <a:miter lim="800000"/>
            <a:headEnd/>
            <a:tailEnd/>
          </a:ln>
        </p:spPr>
        <p:txBody>
          <a:bodyPr anchor="ctr">
            <a:spAutoFit/>
          </a:bodyPr>
          <a:lstStyle/>
          <a:p>
            <a:r>
              <a:rPr lang="en-GB">
                <a:latin typeface="Comic Sans MS" pitchFamily="66" charset="0"/>
              </a:rPr>
              <a:t>Consider the population numbers of </a:t>
            </a:r>
            <a:r>
              <a:rPr lang="en-GB" b="1">
                <a:latin typeface="Comic Sans MS" pitchFamily="66" charset="0"/>
              </a:rPr>
              <a:t>Minnows</a:t>
            </a:r>
            <a:r>
              <a:rPr lang="en-GB">
                <a:latin typeface="Comic Sans MS" pitchFamily="66" charset="0"/>
              </a:rPr>
              <a:t> and </a:t>
            </a:r>
            <a:r>
              <a:rPr lang="en-GB" b="1">
                <a:latin typeface="Comic Sans MS" pitchFamily="66" charset="0"/>
              </a:rPr>
              <a:t>Oscar fish </a:t>
            </a:r>
            <a:r>
              <a:rPr lang="en-GB">
                <a:latin typeface="Comic Sans MS" pitchFamily="66" charset="0"/>
              </a:rPr>
              <a:t>in a pond at Laurel Creek.</a:t>
            </a:r>
            <a:r>
              <a:rPr lang="en-CA">
                <a:latin typeface="Comic Sans MS" pitchFamily="66" charset="0"/>
              </a:rPr>
              <a:t> </a:t>
            </a:r>
            <a:endParaRPr lang="en-US">
              <a:latin typeface="Comic Sans MS" pitchFamily="66" charset="0"/>
            </a:endParaRPr>
          </a:p>
        </p:txBody>
      </p:sp>
      <p:graphicFrame>
        <p:nvGraphicFramePr>
          <p:cNvPr id="400466" name="Group 82"/>
          <p:cNvGraphicFramePr>
            <a:graphicFrameLocks noGrp="1"/>
          </p:cNvGraphicFramePr>
          <p:nvPr/>
        </p:nvGraphicFramePr>
        <p:xfrm>
          <a:off x="2286000" y="1981200"/>
          <a:ext cx="4648200" cy="4663440"/>
        </p:xfrm>
        <a:graphic>
          <a:graphicData uri="http://schemas.openxmlformats.org/drawingml/2006/table">
            <a:tbl>
              <a:tblPr/>
              <a:tblGrid>
                <a:gridCol w="1187450"/>
                <a:gridCol w="1560513"/>
                <a:gridCol w="1900237"/>
              </a:tblGrid>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year</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 Minnows</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 Oscar fish</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1970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1972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42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1974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55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1976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60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1978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52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46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1980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52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1982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55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1984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45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1986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1988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1990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1992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45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1994</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1996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46</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1998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40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457200" marR="0" lvl="0" indent="-28575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2000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28575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52400" y="314325"/>
            <a:ext cx="8839200" cy="1917700"/>
          </a:xfrm>
          <a:prstGeom prst="rect">
            <a:avLst/>
          </a:prstGeom>
          <a:noFill/>
          <a:ln w="9525">
            <a:noFill/>
            <a:miter lim="800000"/>
            <a:headEnd/>
            <a:tailEnd/>
          </a:ln>
        </p:spPr>
        <p:txBody>
          <a:bodyPr anchor="ctr">
            <a:spAutoFit/>
          </a:bodyPr>
          <a:lstStyle/>
          <a:p>
            <a:r>
              <a:rPr lang="en-GB" sz="2400">
                <a:latin typeface="Comic Sans MS" pitchFamily="66" charset="0"/>
              </a:rPr>
              <a:t>Using proper graphing technique, graph the populations of these creatures on the provided paper. </a:t>
            </a:r>
          </a:p>
          <a:p>
            <a:r>
              <a:rPr lang="en-GB" sz="2400">
                <a:latin typeface="Comic Sans MS" pitchFamily="66" charset="0"/>
              </a:rPr>
              <a:t/>
            </a:r>
            <a:br>
              <a:rPr lang="en-GB" sz="2400">
                <a:latin typeface="Comic Sans MS" pitchFamily="66" charset="0"/>
              </a:rPr>
            </a:br>
            <a:r>
              <a:rPr lang="en-GB" sz="2400">
                <a:latin typeface="Comic Sans MS" pitchFamily="66" charset="0"/>
              </a:rPr>
              <a:t>Use a different colour for each population (include a legend) and include an appropriate title for your graph. </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0" y="228600"/>
            <a:ext cx="8839200" cy="1552575"/>
          </a:xfrm>
          <a:prstGeom prst="rect">
            <a:avLst/>
          </a:prstGeom>
          <a:noFill/>
          <a:ln w="9525">
            <a:noFill/>
            <a:miter lim="800000"/>
            <a:headEnd/>
            <a:tailEnd/>
          </a:ln>
        </p:spPr>
        <p:txBody>
          <a:bodyPr anchor="ctr">
            <a:spAutoFit/>
          </a:bodyPr>
          <a:lstStyle/>
          <a:p>
            <a:r>
              <a:rPr lang="en-GB" sz="2400">
                <a:latin typeface="Comic Sans MS" pitchFamily="66" charset="0"/>
              </a:rPr>
              <a:t>Using proper graphing technique, graph the populations of these creatures on the provided paper. </a:t>
            </a:r>
            <a:br>
              <a:rPr lang="en-GB" sz="2400">
                <a:latin typeface="Comic Sans MS" pitchFamily="66" charset="0"/>
              </a:rPr>
            </a:br>
            <a:r>
              <a:rPr lang="en-GB" sz="2400">
                <a:latin typeface="Comic Sans MS" pitchFamily="66" charset="0"/>
              </a:rPr>
              <a:t>Use a different colour for each population (include a legend) and include an appropriate title for your graph. </a:t>
            </a:r>
            <a:endParaRPr lang="en-US" sz="2400">
              <a:latin typeface="Comic Sans MS" pitchFamily="66" charset="0"/>
            </a:endParaRPr>
          </a:p>
        </p:txBody>
      </p:sp>
      <p:graphicFrame>
        <p:nvGraphicFramePr>
          <p:cNvPr id="3" name="Chart 2"/>
          <p:cNvGraphicFramePr/>
          <p:nvPr/>
        </p:nvGraphicFramePr>
        <p:xfrm>
          <a:off x="1524000" y="2286000"/>
          <a:ext cx="6019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91492" name="TextBox 3"/>
          <p:cNvSpPr txBox="1">
            <a:spLocks noChangeArrowheads="1"/>
          </p:cNvSpPr>
          <p:nvPr/>
        </p:nvSpPr>
        <p:spPr bwMode="auto">
          <a:xfrm>
            <a:off x="7467600" y="3962400"/>
            <a:ext cx="762000" cy="260350"/>
          </a:xfrm>
          <a:prstGeom prst="rect">
            <a:avLst/>
          </a:prstGeom>
          <a:noFill/>
          <a:ln w="9525">
            <a:noFill/>
            <a:miter lim="800000"/>
            <a:headEnd/>
            <a:tailEnd/>
          </a:ln>
        </p:spPr>
        <p:txBody>
          <a:bodyPr>
            <a:spAutoFit/>
          </a:bodyPr>
          <a:lstStyle/>
          <a:p>
            <a:r>
              <a:rPr lang="en-US" sz="1100"/>
              <a:t>Minnows</a:t>
            </a:r>
          </a:p>
        </p:txBody>
      </p:sp>
      <p:sp>
        <p:nvSpPr>
          <p:cNvPr id="191493" name="TextBox 4"/>
          <p:cNvSpPr txBox="1">
            <a:spLocks noChangeArrowheads="1"/>
          </p:cNvSpPr>
          <p:nvPr/>
        </p:nvSpPr>
        <p:spPr bwMode="auto">
          <a:xfrm>
            <a:off x="7467600" y="4267200"/>
            <a:ext cx="1143000" cy="260350"/>
          </a:xfrm>
          <a:prstGeom prst="rect">
            <a:avLst/>
          </a:prstGeom>
          <a:noFill/>
          <a:ln w="9525">
            <a:noFill/>
            <a:miter lim="800000"/>
            <a:headEnd/>
            <a:tailEnd/>
          </a:ln>
        </p:spPr>
        <p:txBody>
          <a:bodyPr>
            <a:spAutoFit/>
          </a:bodyPr>
          <a:lstStyle/>
          <a:p>
            <a:r>
              <a:rPr lang="en-US" sz="1100"/>
              <a:t>Oscar fish</a:t>
            </a:r>
          </a:p>
        </p:txBody>
      </p:sp>
      <p:sp>
        <p:nvSpPr>
          <p:cNvPr id="191494" name="TextBox 5"/>
          <p:cNvSpPr txBox="1">
            <a:spLocks noChangeArrowheads="1"/>
          </p:cNvSpPr>
          <p:nvPr/>
        </p:nvSpPr>
        <p:spPr bwMode="auto">
          <a:xfrm>
            <a:off x="2590800" y="2057400"/>
            <a:ext cx="4038600" cy="304800"/>
          </a:xfrm>
          <a:prstGeom prst="rect">
            <a:avLst/>
          </a:prstGeom>
          <a:noFill/>
          <a:ln w="9525">
            <a:noFill/>
            <a:miter lim="800000"/>
            <a:headEnd/>
            <a:tailEnd/>
          </a:ln>
        </p:spPr>
        <p:txBody>
          <a:bodyPr>
            <a:spAutoFit/>
          </a:bodyPr>
          <a:lstStyle/>
          <a:p>
            <a:r>
              <a:rPr lang="en-US" sz="1400"/>
              <a:t>Population numbers for Minnows and Oscar fish</a:t>
            </a:r>
          </a:p>
        </p:txBody>
      </p:sp>
      <p:sp>
        <p:nvSpPr>
          <p:cNvPr id="191495" name="TextBox 6"/>
          <p:cNvSpPr txBox="1">
            <a:spLocks noChangeArrowheads="1"/>
          </p:cNvSpPr>
          <p:nvPr/>
        </p:nvSpPr>
        <p:spPr bwMode="auto">
          <a:xfrm>
            <a:off x="381000" y="3276600"/>
            <a:ext cx="1149350" cy="307975"/>
          </a:xfrm>
          <a:prstGeom prst="rect">
            <a:avLst/>
          </a:prstGeom>
          <a:noFill/>
          <a:ln w="9525">
            <a:noFill/>
            <a:miter lim="800000"/>
            <a:headEnd/>
            <a:tailEnd/>
          </a:ln>
        </p:spPr>
        <p:txBody>
          <a:bodyPr wrap="none">
            <a:spAutoFit/>
          </a:bodyPr>
          <a:lstStyle/>
          <a:p>
            <a:r>
              <a:rPr lang="en-US" sz="1400"/>
              <a:t># of animals</a:t>
            </a:r>
          </a:p>
        </p:txBody>
      </p:sp>
      <p:sp>
        <p:nvSpPr>
          <p:cNvPr id="191496" name="TextBox 7"/>
          <p:cNvSpPr txBox="1">
            <a:spLocks noChangeArrowheads="1"/>
          </p:cNvSpPr>
          <p:nvPr/>
        </p:nvSpPr>
        <p:spPr bwMode="auto">
          <a:xfrm>
            <a:off x="3886200" y="6248400"/>
            <a:ext cx="914400" cy="307975"/>
          </a:xfrm>
          <a:prstGeom prst="rect">
            <a:avLst/>
          </a:prstGeom>
          <a:noFill/>
          <a:ln w="9525">
            <a:noFill/>
            <a:miter lim="800000"/>
            <a:headEnd/>
            <a:tailEnd/>
          </a:ln>
        </p:spPr>
        <p:txBody>
          <a:bodyPr>
            <a:spAutoFit/>
          </a:bodyPr>
          <a:lstStyle/>
          <a:p>
            <a:r>
              <a:rPr lang="en-US" sz="1400"/>
              <a:t>year</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0" y="673100"/>
            <a:ext cx="9144000" cy="1200150"/>
          </a:xfrm>
          <a:prstGeom prst="rect">
            <a:avLst/>
          </a:prstGeom>
          <a:noFill/>
          <a:ln w="9525">
            <a:noFill/>
            <a:miter lim="800000"/>
            <a:headEnd/>
            <a:tailEnd/>
          </a:ln>
        </p:spPr>
        <p:txBody>
          <a:bodyPr anchor="ctr">
            <a:spAutoFit/>
          </a:bodyPr>
          <a:lstStyle/>
          <a:p>
            <a:r>
              <a:rPr lang="en-GB" sz="2400">
                <a:latin typeface="Comic Sans MS" pitchFamily="66" charset="0"/>
              </a:rPr>
              <a:t>Which creature is the predator? ____________________</a:t>
            </a:r>
            <a:br>
              <a:rPr lang="en-GB" sz="2400">
                <a:latin typeface="Comic Sans MS" pitchFamily="66" charset="0"/>
              </a:rPr>
            </a:br>
            <a:endParaRPr lang="en-GB" sz="2400">
              <a:latin typeface="Comic Sans MS" pitchFamily="66" charset="0"/>
            </a:endParaRPr>
          </a:p>
          <a:p>
            <a:r>
              <a:rPr lang="en-GB" sz="2400">
                <a:latin typeface="Comic Sans MS" pitchFamily="66" charset="0"/>
              </a:rPr>
              <a:t>What evidence suggests this?</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673100"/>
            <a:ext cx="9144000" cy="1200150"/>
          </a:xfrm>
          <a:prstGeom prst="rect">
            <a:avLst/>
          </a:prstGeom>
          <a:noFill/>
          <a:ln w="9525">
            <a:noFill/>
            <a:miter lim="800000"/>
            <a:headEnd/>
            <a:tailEnd/>
          </a:ln>
        </p:spPr>
        <p:txBody>
          <a:bodyPr anchor="ctr">
            <a:spAutoFit/>
          </a:bodyPr>
          <a:lstStyle/>
          <a:p>
            <a:r>
              <a:rPr lang="en-GB" sz="2400">
                <a:latin typeface="Comic Sans MS" pitchFamily="66" charset="0"/>
              </a:rPr>
              <a:t>Which creature is the predator? </a:t>
            </a:r>
            <a:r>
              <a:rPr lang="en-GB" sz="2400" b="1">
                <a:solidFill>
                  <a:srgbClr val="993366"/>
                </a:solidFill>
                <a:latin typeface="Comic Sans MS" pitchFamily="66" charset="0"/>
              </a:rPr>
              <a:t>Oscar fish</a:t>
            </a:r>
            <a:r>
              <a:rPr lang="en-GB" sz="2400">
                <a:latin typeface="Comic Sans MS" pitchFamily="66" charset="0"/>
              </a:rPr>
              <a:t/>
            </a:r>
            <a:br>
              <a:rPr lang="en-GB" sz="2400">
                <a:latin typeface="Comic Sans MS" pitchFamily="66" charset="0"/>
              </a:rPr>
            </a:br>
            <a:endParaRPr lang="en-GB" sz="2400">
              <a:latin typeface="Comic Sans MS" pitchFamily="66" charset="0"/>
            </a:endParaRPr>
          </a:p>
          <a:p>
            <a:r>
              <a:rPr lang="en-GB" sz="2400">
                <a:latin typeface="Comic Sans MS" pitchFamily="66" charset="0"/>
              </a:rPr>
              <a:t>What evidence suggests this?</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490538"/>
            <a:ext cx="9144000" cy="1568450"/>
          </a:xfrm>
          <a:prstGeom prst="rect">
            <a:avLst/>
          </a:prstGeom>
          <a:noFill/>
          <a:ln w="9525">
            <a:noFill/>
            <a:miter lim="800000"/>
            <a:headEnd/>
            <a:tailEnd/>
          </a:ln>
        </p:spPr>
        <p:txBody>
          <a:bodyPr anchor="ctr">
            <a:spAutoFit/>
          </a:bodyPr>
          <a:lstStyle/>
          <a:p>
            <a:r>
              <a:rPr lang="en-GB" sz="2400">
                <a:latin typeface="Comic Sans MS" pitchFamily="66" charset="0"/>
              </a:rPr>
              <a:t>Which creature is the predator? </a:t>
            </a:r>
            <a:r>
              <a:rPr lang="en-GB" sz="2400" b="1">
                <a:solidFill>
                  <a:srgbClr val="993366"/>
                </a:solidFill>
                <a:latin typeface="Comic Sans MS" pitchFamily="66" charset="0"/>
              </a:rPr>
              <a:t>Oscar fish</a:t>
            </a:r>
            <a:r>
              <a:rPr lang="en-GB" sz="2400">
                <a:latin typeface="Comic Sans MS" pitchFamily="66" charset="0"/>
              </a:rPr>
              <a:t/>
            </a:r>
            <a:br>
              <a:rPr lang="en-GB" sz="2400">
                <a:latin typeface="Comic Sans MS" pitchFamily="66" charset="0"/>
              </a:rPr>
            </a:br>
            <a:endParaRPr lang="en-GB" sz="2400">
              <a:latin typeface="Comic Sans MS" pitchFamily="66" charset="0"/>
            </a:endParaRPr>
          </a:p>
          <a:p>
            <a:r>
              <a:rPr lang="en-GB" sz="2400">
                <a:latin typeface="Comic Sans MS" pitchFamily="66" charset="0"/>
              </a:rPr>
              <a:t>What evidence suggests this?</a:t>
            </a:r>
          </a:p>
          <a:p>
            <a:r>
              <a:rPr lang="en-GB" sz="2400" b="1">
                <a:solidFill>
                  <a:srgbClr val="993366"/>
                </a:solidFill>
                <a:latin typeface="Comic Sans MS" pitchFamily="66" charset="0"/>
              </a:rPr>
              <a:t>- their population trend follows that of the minnows</a:t>
            </a:r>
            <a:endParaRPr lang="en-US" sz="2400" b="1">
              <a:solidFill>
                <a:srgbClr val="993366"/>
              </a:solidFill>
              <a:latin typeface="Comic Sans MS" pitchFamily="66"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858838"/>
            <a:ext cx="9144000" cy="830262"/>
          </a:xfrm>
          <a:prstGeom prst="rect">
            <a:avLst/>
          </a:prstGeom>
          <a:noFill/>
          <a:ln w="9525">
            <a:noFill/>
            <a:miter lim="800000"/>
            <a:headEnd/>
            <a:tailEnd/>
          </a:ln>
        </p:spPr>
        <p:txBody>
          <a:bodyPr anchor="ctr">
            <a:spAutoFit/>
          </a:bodyPr>
          <a:lstStyle/>
          <a:p>
            <a:r>
              <a:rPr lang="en-GB" sz="2400">
                <a:latin typeface="Comic Sans MS" pitchFamily="66" charset="0"/>
              </a:rPr>
              <a:t>What would you expect to happen to the population of Oscar fish if the population of minnows went down, and why?</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762000"/>
            <a:ext cx="9144000" cy="1938338"/>
          </a:xfrm>
          <a:prstGeom prst="rect">
            <a:avLst/>
          </a:prstGeom>
          <a:noFill/>
          <a:ln w="9525">
            <a:noFill/>
            <a:miter lim="800000"/>
            <a:headEnd/>
            <a:tailEnd/>
          </a:ln>
        </p:spPr>
        <p:txBody>
          <a:bodyPr anchor="ctr">
            <a:spAutoFit/>
          </a:bodyPr>
          <a:lstStyle/>
          <a:p>
            <a:r>
              <a:rPr lang="en-GB" sz="2400">
                <a:latin typeface="Comic Sans MS" pitchFamily="66" charset="0"/>
              </a:rPr>
              <a:t>What would you expect to happen to the population of Oscar fish if the population of minnows went down, and why?</a:t>
            </a:r>
          </a:p>
          <a:p>
            <a:endParaRPr lang="en-GB" sz="2400">
              <a:latin typeface="Comic Sans MS" pitchFamily="66" charset="0"/>
            </a:endParaRPr>
          </a:p>
          <a:p>
            <a:r>
              <a:rPr lang="en-GB" sz="2400" b="1">
                <a:solidFill>
                  <a:srgbClr val="993366"/>
                </a:solidFill>
                <a:latin typeface="Comic Sans MS" pitchFamily="66" charset="0"/>
              </a:rPr>
              <a:t>The population of Oscar fish would also decrease because they feed on the minnows.</a:t>
            </a:r>
            <a:endParaRPr lang="en-US" sz="2400" b="1">
              <a:solidFill>
                <a:srgbClr val="993366"/>
              </a:solidFill>
              <a:latin typeface="Comic Sans MS" pitchFamily="66"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0" y="336550"/>
            <a:ext cx="9144000" cy="3416300"/>
          </a:xfrm>
          <a:prstGeom prst="rect">
            <a:avLst/>
          </a:prstGeom>
          <a:noFill/>
          <a:ln w="9525">
            <a:noFill/>
            <a:miter lim="800000"/>
            <a:headEnd/>
            <a:tailEnd/>
          </a:ln>
        </p:spPr>
        <p:txBody>
          <a:bodyPr anchor="ctr">
            <a:spAutoFit/>
          </a:bodyPr>
          <a:lstStyle/>
          <a:p>
            <a:r>
              <a:rPr lang="en-GB" sz="2400">
                <a:latin typeface="Comic Sans MS" pitchFamily="66" charset="0"/>
              </a:rPr>
              <a:t>Other than the predator-prey relationship, describe </a:t>
            </a:r>
            <a:r>
              <a:rPr lang="en-GB" sz="2400" b="1" u="sng">
                <a:latin typeface="Comic Sans MS" pitchFamily="66" charset="0"/>
              </a:rPr>
              <a:t>2</a:t>
            </a:r>
            <a:r>
              <a:rPr lang="en-GB" sz="2400">
                <a:latin typeface="Comic Sans MS" pitchFamily="66" charset="0"/>
              </a:rPr>
              <a:t> factors</a:t>
            </a:r>
            <a:br>
              <a:rPr lang="en-GB" sz="2400">
                <a:latin typeface="Comic Sans MS" pitchFamily="66" charset="0"/>
              </a:rPr>
            </a:br>
            <a:r>
              <a:rPr lang="en-GB" sz="2400">
                <a:latin typeface="Comic Sans MS" pitchFamily="66" charset="0"/>
              </a:rPr>
              <a:t>that could account for the change in the population of minnows from 1976 to 1984: </a:t>
            </a:r>
            <a:br>
              <a:rPr lang="en-GB" sz="2400">
                <a:latin typeface="Comic Sans MS" pitchFamily="66" charset="0"/>
              </a:rPr>
            </a:br>
            <a:endParaRPr lang="en-GB" sz="2400">
              <a:latin typeface="Comic Sans MS" pitchFamily="66" charset="0"/>
            </a:endParaRPr>
          </a:p>
          <a:p>
            <a:r>
              <a:rPr lang="en-GB" sz="2400">
                <a:latin typeface="Comic Sans MS" pitchFamily="66" charset="0"/>
              </a:rPr>
              <a:t>1)</a:t>
            </a:r>
          </a:p>
          <a:p>
            <a:endParaRPr lang="en-GB" sz="2400">
              <a:latin typeface="Comic Sans MS" pitchFamily="66" charset="0"/>
            </a:endParaRPr>
          </a:p>
          <a:p>
            <a:endParaRPr lang="en-GB" sz="2400">
              <a:latin typeface="Comic Sans MS" pitchFamily="66" charset="0"/>
            </a:endParaRPr>
          </a:p>
          <a:p>
            <a:endParaRPr lang="en-GB" sz="2400">
              <a:latin typeface="Comic Sans MS" pitchFamily="66" charset="0"/>
            </a:endParaRPr>
          </a:p>
          <a:p>
            <a:r>
              <a:rPr lang="en-GB" sz="2400">
                <a:latin typeface="Comic Sans MS" pitchFamily="66" charset="0"/>
              </a:rPr>
              <a:t>2)</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304800"/>
            <a:ext cx="9144000" cy="3416300"/>
          </a:xfrm>
          <a:prstGeom prst="rect">
            <a:avLst/>
          </a:prstGeom>
          <a:noFill/>
          <a:ln w="9525">
            <a:noFill/>
            <a:miter lim="800000"/>
            <a:headEnd/>
            <a:tailEnd/>
          </a:ln>
        </p:spPr>
        <p:txBody>
          <a:bodyPr anchor="ctr">
            <a:spAutoFit/>
          </a:bodyPr>
          <a:lstStyle/>
          <a:p>
            <a:r>
              <a:rPr lang="en-GB" sz="2400">
                <a:latin typeface="Comic Sans MS" pitchFamily="66" charset="0"/>
              </a:rPr>
              <a:t>Other than the predator-prey relationship, describe </a:t>
            </a:r>
            <a:r>
              <a:rPr lang="en-GB" sz="2400" b="1" u="sng">
                <a:latin typeface="Comic Sans MS" pitchFamily="66" charset="0"/>
              </a:rPr>
              <a:t>2</a:t>
            </a:r>
            <a:r>
              <a:rPr lang="en-GB" sz="2400">
                <a:latin typeface="Comic Sans MS" pitchFamily="66" charset="0"/>
              </a:rPr>
              <a:t> factors that could account for the change in the population of minnows from 1976 to 1984: </a:t>
            </a:r>
            <a:br>
              <a:rPr lang="en-GB" sz="2400">
                <a:latin typeface="Comic Sans MS" pitchFamily="66" charset="0"/>
              </a:rPr>
            </a:br>
            <a:endParaRPr lang="en-GB" sz="2400">
              <a:latin typeface="Comic Sans MS" pitchFamily="66" charset="0"/>
            </a:endParaRPr>
          </a:p>
          <a:p>
            <a:r>
              <a:rPr lang="en-GB" sz="2400">
                <a:latin typeface="Comic Sans MS" pitchFamily="66" charset="0"/>
              </a:rPr>
              <a:t>1) </a:t>
            </a:r>
            <a:r>
              <a:rPr lang="en-GB" sz="2400" b="1">
                <a:solidFill>
                  <a:srgbClr val="993366"/>
                </a:solidFill>
                <a:latin typeface="Comic Sans MS" pitchFamily="66" charset="0"/>
              </a:rPr>
              <a:t>Drought could cause their food supply to decrease</a:t>
            </a:r>
            <a:endParaRPr lang="en-GB" sz="2400" b="1">
              <a:latin typeface="Comic Sans MS" pitchFamily="66" charset="0"/>
            </a:endParaRPr>
          </a:p>
          <a:p>
            <a:endParaRPr lang="en-GB" sz="2400">
              <a:latin typeface="Comic Sans MS" pitchFamily="66" charset="0"/>
            </a:endParaRPr>
          </a:p>
          <a:p>
            <a:endParaRPr lang="en-GB" sz="2400">
              <a:latin typeface="Comic Sans MS" pitchFamily="66" charset="0"/>
            </a:endParaRPr>
          </a:p>
          <a:p>
            <a:endParaRPr lang="en-GB" sz="2400">
              <a:latin typeface="Comic Sans MS" pitchFamily="66" charset="0"/>
            </a:endParaRPr>
          </a:p>
          <a:p>
            <a:r>
              <a:rPr lang="en-GB" sz="2400">
                <a:latin typeface="Comic Sans MS" pitchFamily="66" charset="0"/>
              </a:rPr>
              <a:t>2)</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3478213"/>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a:t>
            </a:r>
            <a:endParaRPr lang="en-US" sz="540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0" y="381000"/>
            <a:ext cx="9144000" cy="3786188"/>
          </a:xfrm>
          <a:prstGeom prst="rect">
            <a:avLst/>
          </a:prstGeom>
          <a:noFill/>
          <a:ln w="9525">
            <a:noFill/>
            <a:miter lim="800000"/>
            <a:headEnd/>
            <a:tailEnd/>
          </a:ln>
        </p:spPr>
        <p:txBody>
          <a:bodyPr anchor="ctr">
            <a:spAutoFit/>
          </a:bodyPr>
          <a:lstStyle/>
          <a:p>
            <a:r>
              <a:rPr lang="en-GB" sz="2400">
                <a:latin typeface="Comic Sans MS" pitchFamily="66" charset="0"/>
              </a:rPr>
              <a:t>Other than the predator-prey relationship, describe </a:t>
            </a:r>
            <a:r>
              <a:rPr lang="en-GB" sz="2400" b="1" u="sng">
                <a:latin typeface="Comic Sans MS" pitchFamily="66" charset="0"/>
              </a:rPr>
              <a:t>2</a:t>
            </a:r>
            <a:r>
              <a:rPr lang="en-GB" sz="2400">
                <a:latin typeface="Comic Sans MS" pitchFamily="66" charset="0"/>
              </a:rPr>
              <a:t> factors that could account for the change in the population of minnows from 1976 to 1984: </a:t>
            </a:r>
            <a:br>
              <a:rPr lang="en-GB" sz="2400">
                <a:latin typeface="Comic Sans MS" pitchFamily="66" charset="0"/>
              </a:rPr>
            </a:br>
            <a:endParaRPr lang="en-GB" sz="2400">
              <a:latin typeface="Comic Sans MS" pitchFamily="66" charset="0"/>
            </a:endParaRPr>
          </a:p>
          <a:p>
            <a:r>
              <a:rPr lang="en-GB" sz="2400">
                <a:latin typeface="Comic Sans MS" pitchFamily="66" charset="0"/>
              </a:rPr>
              <a:t>1) </a:t>
            </a:r>
            <a:r>
              <a:rPr lang="en-GB" sz="2400" b="1">
                <a:solidFill>
                  <a:srgbClr val="993366"/>
                </a:solidFill>
                <a:latin typeface="Comic Sans MS" pitchFamily="66" charset="0"/>
              </a:rPr>
              <a:t>Drought could cause their food supply to decrease</a:t>
            </a:r>
            <a:endParaRPr lang="en-GB" sz="2400" b="1">
              <a:latin typeface="Comic Sans MS" pitchFamily="66" charset="0"/>
            </a:endParaRPr>
          </a:p>
          <a:p>
            <a:endParaRPr lang="en-GB" sz="2400">
              <a:latin typeface="Comic Sans MS" pitchFamily="66" charset="0"/>
            </a:endParaRPr>
          </a:p>
          <a:p>
            <a:endParaRPr lang="en-GB" sz="2400">
              <a:latin typeface="Comic Sans MS" pitchFamily="66" charset="0"/>
            </a:endParaRPr>
          </a:p>
          <a:p>
            <a:endParaRPr lang="en-GB" sz="2400">
              <a:latin typeface="Comic Sans MS" pitchFamily="66" charset="0"/>
            </a:endParaRPr>
          </a:p>
          <a:p>
            <a:r>
              <a:rPr lang="en-GB" sz="2400">
                <a:latin typeface="Comic Sans MS" pitchFamily="66" charset="0"/>
              </a:rPr>
              <a:t>2) </a:t>
            </a:r>
            <a:r>
              <a:rPr lang="en-GB" sz="2400" b="1">
                <a:solidFill>
                  <a:srgbClr val="993366"/>
                </a:solidFill>
                <a:latin typeface="Comic Sans MS" pitchFamily="66" charset="0"/>
              </a:rPr>
              <a:t>Disease could have hits the minnows and decreased their </a:t>
            </a:r>
            <a:br>
              <a:rPr lang="en-GB" sz="2400" b="1">
                <a:solidFill>
                  <a:srgbClr val="993366"/>
                </a:solidFill>
                <a:latin typeface="Comic Sans MS" pitchFamily="66" charset="0"/>
              </a:rPr>
            </a:br>
            <a:r>
              <a:rPr lang="en-GB" sz="2400" b="1">
                <a:solidFill>
                  <a:srgbClr val="993366"/>
                </a:solidFill>
                <a:latin typeface="Comic Sans MS" pitchFamily="66" charset="0"/>
              </a:rPr>
              <a:t>   numbers.</a:t>
            </a:r>
            <a:endParaRPr lang="en-US" sz="2400" b="1">
              <a:solidFill>
                <a:srgbClr val="993366"/>
              </a:solidFill>
              <a:latin typeface="Comic Sans MS" pitchFamily="66"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When a plastic comb is rubbed with a piece of animal fur and is brought close to a fine stream of water        from a tap, the stream of water will be </a:t>
            </a:r>
            <a:endParaRPr lang="en-US" sz="2400"/>
          </a:p>
          <a:p>
            <a:pPr eaLnBrk="0" hangingPunct="0"/>
            <a:r>
              <a:rPr lang="en-US" sz="4000">
                <a:latin typeface="Comic Sans MS" pitchFamily="66" charset="0"/>
                <a:cs typeface="Times New Roman" pitchFamily="18" charset="0"/>
              </a:rPr>
              <a:t>  (a) attracted to the comb. </a:t>
            </a:r>
            <a:endParaRPr lang="en-US" sz="2400"/>
          </a:p>
          <a:p>
            <a:pPr eaLnBrk="0" hangingPunct="0"/>
            <a:r>
              <a:rPr lang="en-US" sz="4000">
                <a:latin typeface="Comic Sans MS" pitchFamily="66" charset="0"/>
                <a:cs typeface="Times New Roman" pitchFamily="18" charset="0"/>
              </a:rPr>
              <a:t>  (b) repelled by the comb.  </a:t>
            </a:r>
            <a:endParaRPr lang="en-US" sz="2400"/>
          </a:p>
          <a:p>
            <a:pPr eaLnBrk="0" hangingPunct="0"/>
            <a:r>
              <a:rPr lang="en-US" sz="4000">
                <a:latin typeface="Comic Sans MS" pitchFamily="66" charset="0"/>
                <a:cs typeface="Times New Roman" pitchFamily="18" charset="0"/>
              </a:rPr>
              <a:t>  (c) unaffected by the comb. </a:t>
            </a:r>
            <a:endParaRPr lang="en-US" sz="2400"/>
          </a:p>
          <a:p>
            <a:pPr eaLnBrk="0" hangingPunct="0"/>
            <a:r>
              <a:rPr lang="en-US" sz="4000">
                <a:latin typeface="Comic Sans MS" pitchFamily="66" charset="0"/>
                <a:cs typeface="Times New Roman" pitchFamily="18" charset="0"/>
              </a:rPr>
              <a:t>  (d) first attracted, then repelled. </a:t>
            </a:r>
            <a:endParaRPr lang="en-US" sz="1380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When a plastic comb is rubbed with a piece of animal fur and is brought close to a fine stream of water        from a tap, the stream of water will be </a:t>
            </a:r>
            <a:endParaRPr lang="en-US" sz="2400"/>
          </a:p>
          <a:p>
            <a:pPr eaLnBrk="0" hangingPunct="0"/>
            <a:r>
              <a:rPr lang="en-US" sz="4000" b="1">
                <a:latin typeface="Comic Sans MS" pitchFamily="66" charset="0"/>
                <a:cs typeface="Times New Roman" pitchFamily="18" charset="0"/>
              </a:rPr>
              <a:t> (a) attracted to the comb. </a:t>
            </a:r>
            <a:endParaRPr lang="en-US" sz="2400"/>
          </a:p>
          <a:p>
            <a:pPr eaLnBrk="0" hangingPunct="0"/>
            <a:r>
              <a:rPr lang="en-US" sz="4000">
                <a:latin typeface="Comic Sans MS" pitchFamily="66" charset="0"/>
                <a:cs typeface="Times New Roman" pitchFamily="18" charset="0"/>
              </a:rPr>
              <a:t>  (b) repelled by the comb.  </a:t>
            </a:r>
            <a:endParaRPr lang="en-US" sz="2400"/>
          </a:p>
          <a:p>
            <a:pPr eaLnBrk="0" hangingPunct="0"/>
            <a:r>
              <a:rPr lang="en-US" sz="4000">
                <a:latin typeface="Comic Sans MS" pitchFamily="66" charset="0"/>
                <a:cs typeface="Times New Roman" pitchFamily="18" charset="0"/>
              </a:rPr>
              <a:t>  (c) unaffected by the comb. </a:t>
            </a:r>
            <a:endParaRPr lang="en-US" sz="2400"/>
          </a:p>
          <a:p>
            <a:pPr eaLnBrk="0" hangingPunct="0"/>
            <a:r>
              <a:rPr lang="en-US" sz="4000">
                <a:latin typeface="Comic Sans MS" pitchFamily="66" charset="0"/>
                <a:cs typeface="Times New Roman" pitchFamily="18" charset="0"/>
              </a:rPr>
              <a:t>  (d) first attracted, then repelled. </a:t>
            </a:r>
            <a:endParaRPr lang="en-US" sz="1380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ChangeArrowheads="1"/>
          </p:cNvSpPr>
          <p:nvPr/>
        </p:nvSpPr>
        <p:spPr bwMode="auto">
          <a:xfrm>
            <a:off x="0" y="0"/>
            <a:ext cx="9144000" cy="2554288"/>
          </a:xfrm>
          <a:prstGeom prst="rect">
            <a:avLst/>
          </a:prstGeom>
          <a:noFill/>
          <a:ln w="9525">
            <a:noFill/>
            <a:miter lim="800000"/>
            <a:headEnd/>
            <a:tailEnd/>
          </a:ln>
        </p:spPr>
        <p:txBody>
          <a:bodyPr anchor="ctr">
            <a:spAutoFit/>
          </a:bodyPr>
          <a:lstStyle/>
          <a:p>
            <a:pPr eaLnBrk="0" hangingPunct="0">
              <a:tabLst>
                <a:tab pos="650875" algn="l"/>
              </a:tabLst>
            </a:pPr>
            <a:r>
              <a:rPr lang="en-US" sz="3200">
                <a:latin typeface="Comic Sans MS" pitchFamily="66" charset="0"/>
                <a:cs typeface="Times New Roman" pitchFamily="18" charset="0"/>
              </a:rPr>
              <a:t>Describe what would happen on a dry, cool day if you were to pet a long-haired cat for several seconds before reaching out to touch a metal doorknob. Why does this occur? Write your answer in complete sentences. </a:t>
            </a:r>
            <a:endParaRPr lang="en-US" sz="960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
          <p:cNvSpPr>
            <a:spLocks noChangeArrowheads="1"/>
          </p:cNvSpPr>
          <p:nvPr/>
        </p:nvSpPr>
        <p:spPr bwMode="auto">
          <a:xfrm>
            <a:off x="0" y="0"/>
            <a:ext cx="9144000" cy="3540125"/>
          </a:xfrm>
          <a:prstGeom prst="rect">
            <a:avLst/>
          </a:prstGeom>
          <a:noFill/>
          <a:ln w="9525">
            <a:noFill/>
            <a:miter lim="800000"/>
            <a:headEnd/>
            <a:tailEnd/>
          </a:ln>
        </p:spPr>
        <p:txBody>
          <a:bodyPr anchor="ctr">
            <a:spAutoFit/>
          </a:bodyPr>
          <a:lstStyle/>
          <a:p>
            <a:pPr eaLnBrk="0" hangingPunct="0">
              <a:tabLst>
                <a:tab pos="650875" algn="l"/>
              </a:tabLst>
            </a:pPr>
            <a:r>
              <a:rPr lang="en-US" sz="3200">
                <a:latin typeface="Comic Sans MS" pitchFamily="66" charset="0"/>
                <a:cs typeface="Times New Roman" pitchFamily="18" charset="0"/>
              </a:rPr>
              <a:t>Describe what would happen on a dry, cool day if you were to pet a long-haired cat for several seconds before reaching out to touch a metal doorknob. Why does this occur? Write your answer in complete sentences. </a:t>
            </a:r>
            <a:endParaRPr lang="en-US" sz="1800"/>
          </a:p>
          <a:p>
            <a:pPr eaLnBrk="0" hangingPunct="0">
              <a:buFontTx/>
              <a:buChar char="•"/>
              <a:tabLst>
                <a:tab pos="650875" algn="l"/>
              </a:tabLst>
            </a:pPr>
            <a:r>
              <a:rPr lang="en-US" sz="3200" b="1">
                <a:latin typeface="Comic Sans MS" pitchFamily="66" charset="0"/>
                <a:cs typeface="Times New Roman" pitchFamily="18" charset="0"/>
              </a:rPr>
              <a:t>while petting the cat an exchange of electrons occurs</a:t>
            </a:r>
            <a:endParaRPr lang="en-US" sz="960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ChangeArrowheads="1"/>
          </p:cNvSpPr>
          <p:nvPr/>
        </p:nvSpPr>
        <p:spPr bwMode="auto">
          <a:xfrm>
            <a:off x="0" y="0"/>
            <a:ext cx="9144000" cy="4524375"/>
          </a:xfrm>
          <a:prstGeom prst="rect">
            <a:avLst/>
          </a:prstGeom>
          <a:noFill/>
          <a:ln w="9525">
            <a:noFill/>
            <a:miter lim="800000"/>
            <a:headEnd/>
            <a:tailEnd/>
          </a:ln>
        </p:spPr>
        <p:txBody>
          <a:bodyPr anchor="ctr">
            <a:spAutoFit/>
          </a:bodyPr>
          <a:lstStyle/>
          <a:p>
            <a:pPr eaLnBrk="0" hangingPunct="0">
              <a:tabLst>
                <a:tab pos="650875" algn="l"/>
              </a:tabLst>
            </a:pPr>
            <a:r>
              <a:rPr lang="en-US" sz="3200">
                <a:latin typeface="Comic Sans MS" pitchFamily="66" charset="0"/>
                <a:cs typeface="Times New Roman" pitchFamily="18" charset="0"/>
              </a:rPr>
              <a:t>Describe what would happen on a dry, cool day if you were to pet a long-haired cat for several seconds before reaching out to touch a metal doorknob. Why does this occur? Write your answer in complete sentences. </a:t>
            </a:r>
            <a:endParaRPr lang="en-US" sz="1800"/>
          </a:p>
          <a:p>
            <a:pPr eaLnBrk="0" hangingPunct="0">
              <a:buFontTx/>
              <a:buChar char="•"/>
              <a:tabLst>
                <a:tab pos="650875" algn="l"/>
              </a:tabLst>
            </a:pPr>
            <a:r>
              <a:rPr lang="en-US" sz="3200" b="1">
                <a:latin typeface="Comic Sans MS" pitchFamily="66" charset="0"/>
                <a:cs typeface="Times New Roman" pitchFamily="18" charset="0"/>
              </a:rPr>
              <a:t>while petting the cat an exchange of electrons occurs</a:t>
            </a:r>
            <a:endParaRPr lang="en-US" sz="1800"/>
          </a:p>
          <a:p>
            <a:pPr eaLnBrk="0" hangingPunct="0">
              <a:buFontTx/>
              <a:buChar char="•"/>
              <a:tabLst>
                <a:tab pos="650875" algn="l"/>
              </a:tabLst>
            </a:pPr>
            <a:r>
              <a:rPr lang="en-US" sz="3200" b="1">
                <a:latin typeface="Comic Sans MS" pitchFamily="66" charset="0"/>
                <a:cs typeface="Times New Roman" pitchFamily="18" charset="0"/>
              </a:rPr>
              <a:t>you become negative and the fur becomes positive</a:t>
            </a:r>
            <a:endParaRPr lang="en-US" sz="960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tabLst>
                <a:tab pos="650875" algn="l"/>
              </a:tabLst>
            </a:pPr>
            <a:r>
              <a:rPr lang="en-US" sz="3200">
                <a:latin typeface="Comic Sans MS" pitchFamily="66" charset="0"/>
                <a:cs typeface="Times New Roman" pitchFamily="18" charset="0"/>
              </a:rPr>
              <a:t>Describe what would happen on a dry, cool day if you were to pet a long-haired cat for several seconds before reaching out to touch a metal doorknob. Why does this occur? Write your answer in complete sentences. </a:t>
            </a:r>
            <a:endParaRPr lang="en-US" sz="1800"/>
          </a:p>
          <a:p>
            <a:pPr eaLnBrk="0" hangingPunct="0">
              <a:buFontTx/>
              <a:buChar char="•"/>
              <a:tabLst>
                <a:tab pos="650875" algn="l"/>
              </a:tabLst>
            </a:pPr>
            <a:r>
              <a:rPr lang="en-US" sz="3200" b="1">
                <a:latin typeface="Comic Sans MS" pitchFamily="66" charset="0"/>
                <a:cs typeface="Times New Roman" pitchFamily="18" charset="0"/>
              </a:rPr>
              <a:t>while petting the cat an exchange of electrons occurs</a:t>
            </a:r>
            <a:endParaRPr lang="en-US" sz="1800"/>
          </a:p>
          <a:p>
            <a:pPr eaLnBrk="0" hangingPunct="0">
              <a:buFontTx/>
              <a:buChar char="•"/>
              <a:tabLst>
                <a:tab pos="650875" algn="l"/>
              </a:tabLst>
            </a:pPr>
            <a:r>
              <a:rPr lang="en-US" sz="3200" b="1">
                <a:latin typeface="Comic Sans MS" pitchFamily="66" charset="0"/>
                <a:cs typeface="Times New Roman" pitchFamily="18" charset="0"/>
              </a:rPr>
              <a:t>you become negative and the fur becomes positive </a:t>
            </a:r>
          </a:p>
          <a:p>
            <a:pPr eaLnBrk="0" hangingPunct="0">
              <a:buFont typeface="Arial" charset="0"/>
              <a:buChar char="•"/>
              <a:tabLst>
                <a:tab pos="650875" algn="l"/>
              </a:tabLst>
            </a:pPr>
            <a:r>
              <a:rPr lang="en-US" sz="3200" b="1">
                <a:latin typeface="Comic Sans MS" pitchFamily="66" charset="0"/>
                <a:cs typeface="Times New Roman" pitchFamily="18" charset="0"/>
              </a:rPr>
              <a:t>you will build up a charge on your body that will be discharged if you touch a doorknob    </a:t>
            </a:r>
            <a:endParaRPr lang="en-US" sz="960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Which of the following is a good conductor? </a:t>
            </a:r>
            <a:endParaRPr lang="en-US"/>
          </a:p>
          <a:p>
            <a:pPr eaLnBrk="0" hangingPunct="0"/>
            <a:r>
              <a:rPr lang="en-US" sz="5400">
                <a:latin typeface="Comic Sans MS" pitchFamily="66" charset="0"/>
                <a:cs typeface="Times New Roman" pitchFamily="18" charset="0"/>
              </a:rPr>
              <a:t>  (a) silk      </a:t>
            </a:r>
            <a:endParaRPr lang="en-US"/>
          </a:p>
          <a:p>
            <a:pPr eaLnBrk="0" hangingPunct="0"/>
            <a:r>
              <a:rPr lang="en-US" sz="5400">
                <a:latin typeface="Comic Sans MS" pitchFamily="66" charset="0"/>
                <a:cs typeface="Times New Roman" pitchFamily="18" charset="0"/>
              </a:rPr>
              <a:t>  (b) sand    </a:t>
            </a:r>
            <a:endParaRPr lang="en-US"/>
          </a:p>
          <a:p>
            <a:pPr eaLnBrk="0" hangingPunct="0"/>
            <a:r>
              <a:rPr lang="en-US" sz="5400">
                <a:latin typeface="Comic Sans MS" pitchFamily="66" charset="0"/>
                <a:cs typeface="Times New Roman" pitchFamily="18" charset="0"/>
              </a:rPr>
              <a:t>  (c) salt water  </a:t>
            </a:r>
            <a:endParaRPr lang="en-US"/>
          </a:p>
          <a:p>
            <a:pPr eaLnBrk="0" hangingPunct="0"/>
            <a:r>
              <a:rPr lang="en-US" sz="5400">
                <a:latin typeface="Comic Sans MS" pitchFamily="66" charset="0"/>
                <a:cs typeface="Times New Roman" pitchFamily="18" charset="0"/>
              </a:rPr>
              <a:t>  (d) silver  </a:t>
            </a:r>
            <a:endParaRPr lang="en-US" sz="2390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Which of the following is a good conductor? </a:t>
            </a:r>
            <a:endParaRPr lang="en-US"/>
          </a:p>
          <a:p>
            <a:pPr eaLnBrk="0" hangingPunct="0"/>
            <a:r>
              <a:rPr lang="en-US" sz="5400">
                <a:latin typeface="Comic Sans MS" pitchFamily="66" charset="0"/>
                <a:cs typeface="Times New Roman" pitchFamily="18" charset="0"/>
              </a:rPr>
              <a:t>  (a) silk      </a:t>
            </a:r>
            <a:endParaRPr lang="en-US"/>
          </a:p>
          <a:p>
            <a:pPr eaLnBrk="0" hangingPunct="0"/>
            <a:r>
              <a:rPr lang="en-US" sz="5400">
                <a:latin typeface="Comic Sans MS" pitchFamily="66" charset="0"/>
                <a:cs typeface="Times New Roman" pitchFamily="18" charset="0"/>
              </a:rPr>
              <a:t>  (b) sand    </a:t>
            </a:r>
            <a:endParaRPr lang="en-US"/>
          </a:p>
          <a:p>
            <a:pPr eaLnBrk="0" hangingPunct="0"/>
            <a:r>
              <a:rPr lang="en-US" sz="5400">
                <a:latin typeface="Comic Sans MS" pitchFamily="66" charset="0"/>
                <a:cs typeface="Times New Roman" pitchFamily="18" charset="0"/>
              </a:rPr>
              <a:t>  (c) salt water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(d) silver  </a:t>
            </a:r>
            <a:endParaRPr lang="en-US" sz="2390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p:cNvSpPr>
            <a:spLocks noChangeArrowheads="1"/>
          </p:cNvSpPr>
          <p:nvPr/>
        </p:nvSpPr>
        <p:spPr bwMode="auto">
          <a:xfrm>
            <a:off x="0" y="58738"/>
            <a:ext cx="9144000" cy="3538537"/>
          </a:xfrm>
          <a:prstGeom prst="rect">
            <a:avLst/>
          </a:prstGeom>
          <a:noFill/>
          <a:ln w="9525">
            <a:noFill/>
            <a:miter lim="800000"/>
            <a:headEnd/>
            <a:tailEnd/>
          </a:ln>
        </p:spPr>
        <p:txBody>
          <a:bodyPr anchor="ctr">
            <a:spAutoFit/>
          </a:bodyPr>
          <a:lstStyle/>
          <a:p>
            <a:pPr eaLnBrk="0" hangingPunct="0">
              <a:defRPr/>
            </a:pPr>
            <a:r>
              <a:rPr lang="en-US" sz="3200" dirty="0">
                <a:latin typeface="Comic Sans MS" pitchFamily="66" charset="0"/>
                <a:cs typeface="Times New Roman" pitchFamily="18" charset="0"/>
              </a:rPr>
              <a:t>When a negative rod is used to induce a charge on an object, there is a flow of: </a:t>
            </a:r>
          </a:p>
          <a:p>
            <a:pPr eaLnBrk="0" hangingPunct="0">
              <a:defRPr/>
            </a:pPr>
            <a:endParaRPr lang="en-US" sz="3200" dirty="0">
              <a:latin typeface="Comic Sans MS" pitchFamily="66" charset="0"/>
              <a:cs typeface="Times New Roman" pitchFamily="18" charset="0"/>
            </a:endParaRPr>
          </a:p>
          <a:p>
            <a:pPr marL="514350" indent="-514350" eaLnBrk="0" hangingPunct="0">
              <a:buFontTx/>
              <a:buAutoNum type="alphaLcParenBoth"/>
              <a:defRPr/>
            </a:pPr>
            <a:r>
              <a:rPr lang="en-US" sz="3200" dirty="0">
                <a:latin typeface="Comic Sans MS" pitchFamily="66" charset="0"/>
                <a:cs typeface="Times New Roman" pitchFamily="18" charset="0"/>
              </a:rPr>
              <a:t>  electrons from the rod into the object.   </a:t>
            </a:r>
            <a:endParaRPr lang="en-US" sz="3200" dirty="0"/>
          </a:p>
          <a:p>
            <a:pPr marL="514350" indent="-514350" eaLnBrk="0" hangingPunct="0">
              <a:buFontTx/>
              <a:buAutoNum type="alphaLcParenBoth"/>
              <a:defRPr/>
            </a:pPr>
            <a:r>
              <a:rPr lang="en-US" sz="3200" dirty="0">
                <a:latin typeface="Comic Sans MS" pitchFamily="66" charset="0"/>
                <a:cs typeface="Times New Roman" pitchFamily="18" charset="0"/>
              </a:rPr>
              <a:t>  protons from the rod into the object.   </a:t>
            </a:r>
            <a:endParaRPr lang="en-US" sz="3200" dirty="0"/>
          </a:p>
          <a:p>
            <a:pPr eaLnBrk="0" hangingPunct="0">
              <a:defRPr/>
            </a:pPr>
            <a:r>
              <a:rPr lang="en-US" sz="3200" dirty="0">
                <a:latin typeface="Comic Sans MS" pitchFamily="66" charset="0"/>
                <a:cs typeface="Times New Roman" pitchFamily="18" charset="0"/>
              </a:rPr>
              <a:t>(c)  electrons from the object to the ground.  </a:t>
            </a:r>
            <a:endParaRPr lang="en-US" sz="3200" dirty="0"/>
          </a:p>
          <a:p>
            <a:pPr eaLnBrk="0" hangingPunct="0">
              <a:defRPr/>
            </a:pPr>
            <a:r>
              <a:rPr lang="en-US" sz="3200" dirty="0">
                <a:latin typeface="Comic Sans MS" pitchFamily="66" charset="0"/>
                <a:cs typeface="Times New Roman" pitchFamily="18" charset="0"/>
              </a:rPr>
              <a:t>(d)  protons from the object to the ground. </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0"/>
            <a:ext cx="9144000" cy="3908425"/>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US" sz="540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p:cNvSpPr>
            <a:spLocks noChangeArrowheads="1"/>
          </p:cNvSpPr>
          <p:nvPr/>
        </p:nvSpPr>
        <p:spPr bwMode="auto">
          <a:xfrm>
            <a:off x="0" y="0"/>
            <a:ext cx="9144000" cy="4032250"/>
          </a:xfrm>
          <a:prstGeom prst="rect">
            <a:avLst/>
          </a:prstGeom>
          <a:noFill/>
          <a:ln w="9525">
            <a:noFill/>
            <a:miter lim="800000"/>
            <a:headEnd/>
            <a:tailEnd/>
          </a:ln>
        </p:spPr>
        <p:txBody>
          <a:bodyPr anchor="ctr">
            <a:spAutoFit/>
          </a:bodyPr>
          <a:lstStyle/>
          <a:p>
            <a:pPr eaLnBrk="0" hangingPunct="0">
              <a:defRPr/>
            </a:pPr>
            <a:r>
              <a:rPr lang="en-US" sz="3200" dirty="0">
                <a:latin typeface="Comic Sans MS" pitchFamily="66" charset="0"/>
                <a:cs typeface="Times New Roman" pitchFamily="18" charset="0"/>
              </a:rPr>
              <a:t>When a negative rod is used to induce a charge on an object, there is a flow of: </a:t>
            </a:r>
          </a:p>
          <a:p>
            <a:pPr eaLnBrk="0" hangingPunct="0">
              <a:defRPr/>
            </a:pPr>
            <a:endParaRPr lang="en-US" sz="3200" dirty="0">
              <a:latin typeface="Comic Sans MS" pitchFamily="66" charset="0"/>
              <a:cs typeface="Times New Roman" pitchFamily="18" charset="0"/>
            </a:endParaRPr>
          </a:p>
          <a:p>
            <a:pPr marL="514350" indent="-514350" eaLnBrk="0" hangingPunct="0">
              <a:buFontTx/>
              <a:buAutoNum type="alphaLcParenBoth"/>
              <a:defRPr/>
            </a:pPr>
            <a:r>
              <a:rPr lang="en-US" sz="3200" dirty="0">
                <a:latin typeface="Comic Sans MS" pitchFamily="66" charset="0"/>
                <a:cs typeface="Times New Roman" pitchFamily="18" charset="0"/>
              </a:rPr>
              <a:t>  electrons from the rod into the object.   </a:t>
            </a:r>
            <a:endParaRPr lang="en-US" sz="3200" dirty="0"/>
          </a:p>
          <a:p>
            <a:pPr marL="514350" indent="-514350" eaLnBrk="0" hangingPunct="0">
              <a:buFontTx/>
              <a:buAutoNum type="alphaLcParenBoth"/>
              <a:defRPr/>
            </a:pPr>
            <a:r>
              <a:rPr lang="en-US" sz="3200" dirty="0">
                <a:latin typeface="Comic Sans MS" pitchFamily="66" charset="0"/>
                <a:cs typeface="Times New Roman" pitchFamily="18" charset="0"/>
              </a:rPr>
              <a:t>  protons from the rod into the object.   </a:t>
            </a:r>
            <a:endParaRPr lang="en-US" sz="3200" dirty="0"/>
          </a:p>
          <a:p>
            <a:pPr eaLnBrk="0" hangingPunct="0">
              <a:defRPr/>
            </a:pPr>
            <a:r>
              <a:rPr lang="en-US" sz="3200" b="1" dirty="0">
                <a:latin typeface="Comic Sans MS" pitchFamily="66" charset="0"/>
                <a:cs typeface="Times New Roman" pitchFamily="18" charset="0"/>
              </a:rPr>
              <a:t>(c)  electrons from the object to the</a:t>
            </a:r>
            <a:br>
              <a:rPr lang="en-US" sz="3200" b="1" dirty="0">
                <a:latin typeface="Comic Sans MS" pitchFamily="66" charset="0"/>
                <a:cs typeface="Times New Roman" pitchFamily="18" charset="0"/>
              </a:rPr>
            </a:br>
            <a:r>
              <a:rPr lang="en-US" sz="3200" b="1" dirty="0">
                <a:latin typeface="Comic Sans MS" pitchFamily="66" charset="0"/>
                <a:cs typeface="Times New Roman" pitchFamily="18" charset="0"/>
              </a:rPr>
              <a:t>     ground.  </a:t>
            </a:r>
            <a:endParaRPr lang="en-US" sz="3200" b="1" dirty="0"/>
          </a:p>
          <a:p>
            <a:pPr eaLnBrk="0" hangingPunct="0">
              <a:defRPr/>
            </a:pPr>
            <a:r>
              <a:rPr lang="en-US" sz="3200" dirty="0">
                <a:latin typeface="Comic Sans MS" pitchFamily="66" charset="0"/>
                <a:cs typeface="Times New Roman" pitchFamily="18" charset="0"/>
              </a:rPr>
              <a:t>(d)  protons from the object to the ground. </a:t>
            </a:r>
            <a:endParaRPr lang="en-US" sz="3200"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
          <p:cNvSpPr>
            <a:spLocks noChangeArrowheads="1"/>
          </p:cNvSpPr>
          <p:nvPr/>
        </p:nvSpPr>
        <p:spPr bwMode="auto">
          <a:xfrm>
            <a:off x="0" y="0"/>
            <a:ext cx="9144000" cy="3416300"/>
          </a:xfrm>
          <a:prstGeom prst="rect">
            <a:avLst/>
          </a:prstGeom>
          <a:noFill/>
          <a:ln w="9525">
            <a:noFill/>
            <a:miter lim="800000"/>
            <a:headEnd/>
            <a:tailEnd/>
          </a:ln>
        </p:spPr>
        <p:txBody>
          <a:bodyPr anchor="ctr">
            <a:spAutoFit/>
          </a:bodyPr>
          <a:lstStyle/>
          <a:p>
            <a:pPr eaLnBrk="0" hangingPunct="0">
              <a:tabLst>
                <a:tab pos="650875" algn="l"/>
              </a:tabLst>
            </a:pPr>
            <a:r>
              <a:rPr lang="en-US" sz="2400">
                <a:latin typeface="Comic Sans MS" pitchFamily="66" charset="0"/>
                <a:cs typeface="Times New Roman" pitchFamily="18" charset="0"/>
              </a:rPr>
              <a:t>You and a friend are standing in the middle of a football field as low-lying clouds begin to roll quickly into the area. You notice that your friend's hair suddenly begins to stand up. You feel that the same thing is happening to you. Even though it has not yet begun to rain, your friend shouts that you had better both get out of the area quickly because there will soon be lightning. Explain why hair standing up could be a        warning sign of a lightning strike. Write your answer in complete sentences. </a:t>
            </a:r>
            <a:endParaRPr lang="en-US" sz="800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
          <p:cNvSpPr>
            <a:spLocks noChangeArrowheads="1"/>
          </p:cNvSpPr>
          <p:nvPr/>
        </p:nvSpPr>
        <p:spPr bwMode="auto">
          <a:xfrm>
            <a:off x="0" y="0"/>
            <a:ext cx="9144000" cy="4000500"/>
          </a:xfrm>
          <a:prstGeom prst="rect">
            <a:avLst/>
          </a:prstGeom>
          <a:noFill/>
          <a:ln w="9525">
            <a:noFill/>
            <a:miter lim="800000"/>
            <a:headEnd/>
            <a:tailEnd/>
          </a:ln>
        </p:spPr>
        <p:txBody>
          <a:bodyPr anchor="ctr">
            <a:spAutoFit/>
          </a:bodyPr>
          <a:lstStyle/>
          <a:p>
            <a:pPr eaLnBrk="0" hangingPunct="0">
              <a:tabLst>
                <a:tab pos="650875" algn="l"/>
              </a:tabLst>
            </a:pPr>
            <a:r>
              <a:rPr lang="en-US" sz="2400">
                <a:latin typeface="Comic Sans MS" pitchFamily="66" charset="0"/>
                <a:cs typeface="Times New Roman" pitchFamily="18" charset="0"/>
              </a:rPr>
              <a:t>You and a friend are standing in the middle of a football field as low-lying clouds begin to roll quickly into the area. You notice that your friend's hair suddenly begins to stand up. You feel that the same thing is happening to you. Even though it has not yet begun to rain, your friend shouts that you had better both get out of the area quickly because there will soon be lightning. Explain why hair standing up could be a        warning sign of a lightning strike. Write your answer in complete sentences. </a:t>
            </a:r>
          </a:p>
          <a:p>
            <a:pPr eaLnBrk="0" hangingPunct="0">
              <a:tabLst>
                <a:tab pos="650875" algn="l"/>
              </a:tabLst>
            </a:pPr>
            <a:endParaRPr lang="en-US" sz="1400"/>
          </a:p>
          <a:p>
            <a:pPr eaLnBrk="0" hangingPunct="0">
              <a:buFontTx/>
              <a:buChar char="•"/>
              <a:tabLst>
                <a:tab pos="650875" algn="l"/>
              </a:tabLst>
            </a:pPr>
            <a:r>
              <a:rPr lang="en-US" sz="2400" b="1">
                <a:latin typeface="Comic Sans MS" pitchFamily="66" charset="0"/>
                <a:cs typeface="Times New Roman" pitchFamily="18" charset="0"/>
              </a:rPr>
              <a:t>a build up of charge is occurring on the ground</a:t>
            </a:r>
            <a:endParaRPr lang="en-US" sz="800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ChangeArrowheads="1"/>
          </p:cNvSpPr>
          <p:nvPr/>
        </p:nvSpPr>
        <p:spPr bwMode="auto">
          <a:xfrm>
            <a:off x="0" y="0"/>
            <a:ext cx="9144000" cy="4740275"/>
          </a:xfrm>
          <a:prstGeom prst="rect">
            <a:avLst/>
          </a:prstGeom>
          <a:noFill/>
          <a:ln w="9525">
            <a:noFill/>
            <a:miter lim="800000"/>
            <a:headEnd/>
            <a:tailEnd/>
          </a:ln>
        </p:spPr>
        <p:txBody>
          <a:bodyPr anchor="ctr">
            <a:spAutoFit/>
          </a:bodyPr>
          <a:lstStyle/>
          <a:p>
            <a:pPr eaLnBrk="0" hangingPunct="0">
              <a:tabLst>
                <a:tab pos="650875" algn="l"/>
              </a:tabLst>
            </a:pPr>
            <a:r>
              <a:rPr lang="en-US" sz="2400">
                <a:latin typeface="Comic Sans MS" pitchFamily="66" charset="0"/>
                <a:cs typeface="Times New Roman" pitchFamily="18" charset="0"/>
              </a:rPr>
              <a:t>You and a friend are standing in the middle of a football field as low-lying clouds begin to roll quickly into the area. You notice that your friend's hair suddenly begins to stand up. You feel that the same thing is happening to you. Even though it has not yet begun to rain, your friend shouts that you had better both get out of the area quickly because there will soon be lightning. Explain why hair standing up could be a        warning sign of a lightning strike. Write your answer in complete sentences. </a:t>
            </a:r>
          </a:p>
          <a:p>
            <a:pPr eaLnBrk="0" hangingPunct="0">
              <a:tabLst>
                <a:tab pos="650875" algn="l"/>
              </a:tabLst>
            </a:pPr>
            <a:endParaRPr lang="en-US" sz="1400"/>
          </a:p>
          <a:p>
            <a:pPr eaLnBrk="0" hangingPunct="0">
              <a:buFontTx/>
              <a:buChar char="•"/>
              <a:tabLst>
                <a:tab pos="650875" algn="l"/>
              </a:tabLst>
            </a:pPr>
            <a:r>
              <a:rPr lang="en-US" sz="2400" b="1">
                <a:latin typeface="Comic Sans MS" pitchFamily="66" charset="0"/>
                <a:cs typeface="Times New Roman" pitchFamily="18" charset="0"/>
              </a:rPr>
              <a:t>a build up of charge is occurring on the ground</a:t>
            </a:r>
            <a:endParaRPr lang="en-US" sz="1400"/>
          </a:p>
          <a:p>
            <a:pPr eaLnBrk="0" hangingPunct="0">
              <a:buFontTx/>
              <a:buChar char="•"/>
              <a:tabLst>
                <a:tab pos="650875" algn="l"/>
              </a:tabLst>
            </a:pPr>
            <a:r>
              <a:rPr lang="en-US" sz="2400" b="1">
                <a:latin typeface="Comic Sans MS" pitchFamily="66" charset="0"/>
                <a:cs typeface="Times New Roman" pitchFamily="18" charset="0"/>
              </a:rPr>
              <a:t>your hair starts to stand up because you are getting charged</a:t>
            </a:r>
            <a:endParaRPr lang="en-US" sz="800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
          <p:cNvSpPr>
            <a:spLocks noChangeArrowheads="1"/>
          </p:cNvSpPr>
          <p:nvPr/>
        </p:nvSpPr>
        <p:spPr bwMode="auto">
          <a:xfrm>
            <a:off x="0" y="0"/>
            <a:ext cx="9144000" cy="5478463"/>
          </a:xfrm>
          <a:prstGeom prst="rect">
            <a:avLst/>
          </a:prstGeom>
          <a:noFill/>
          <a:ln w="9525">
            <a:noFill/>
            <a:miter lim="800000"/>
            <a:headEnd/>
            <a:tailEnd/>
          </a:ln>
        </p:spPr>
        <p:txBody>
          <a:bodyPr anchor="ctr">
            <a:spAutoFit/>
          </a:bodyPr>
          <a:lstStyle/>
          <a:p>
            <a:pPr eaLnBrk="0" hangingPunct="0">
              <a:tabLst>
                <a:tab pos="650875" algn="l"/>
              </a:tabLst>
            </a:pPr>
            <a:r>
              <a:rPr lang="en-US" sz="2400">
                <a:latin typeface="Comic Sans MS" pitchFamily="66" charset="0"/>
                <a:cs typeface="Times New Roman" pitchFamily="18" charset="0"/>
              </a:rPr>
              <a:t>You and a friend are standing in the middle of a football field as low-lying clouds begin to roll quickly into the area. You notice that your friend's hair suddenly begins to stand up. You feel that the same thing is happening to you. Even though it has not yet begun to rain, your friend shouts that you had better both get out of the area quickly because there will soon be lightning. Explain why hair standing up could be a        warning sign of a lightning strike. Write your answer in complete sentences. </a:t>
            </a:r>
          </a:p>
          <a:p>
            <a:pPr eaLnBrk="0" hangingPunct="0">
              <a:tabLst>
                <a:tab pos="650875" algn="l"/>
              </a:tabLst>
            </a:pPr>
            <a:endParaRPr lang="en-US" sz="1400"/>
          </a:p>
          <a:p>
            <a:pPr eaLnBrk="0" hangingPunct="0">
              <a:buFontTx/>
              <a:buChar char="•"/>
              <a:tabLst>
                <a:tab pos="650875" algn="l"/>
              </a:tabLst>
            </a:pPr>
            <a:r>
              <a:rPr lang="en-US" sz="2400" b="1">
                <a:latin typeface="Comic Sans MS" pitchFamily="66" charset="0"/>
                <a:cs typeface="Times New Roman" pitchFamily="18" charset="0"/>
              </a:rPr>
              <a:t>a build up of charge is occurring on the ground</a:t>
            </a:r>
            <a:endParaRPr lang="en-US" sz="1400"/>
          </a:p>
          <a:p>
            <a:pPr eaLnBrk="0" hangingPunct="0">
              <a:buFontTx/>
              <a:buChar char="•"/>
              <a:tabLst>
                <a:tab pos="650875" algn="l"/>
              </a:tabLst>
            </a:pPr>
            <a:r>
              <a:rPr lang="en-US" sz="2400" b="1">
                <a:latin typeface="Comic Sans MS" pitchFamily="66" charset="0"/>
                <a:cs typeface="Times New Roman" pitchFamily="18" charset="0"/>
              </a:rPr>
              <a:t>your hair starts to stand up because you are getting charged</a:t>
            </a:r>
            <a:endParaRPr lang="en-US" sz="1400"/>
          </a:p>
          <a:p>
            <a:pPr eaLnBrk="0" hangingPunct="0">
              <a:buFontTx/>
              <a:buChar char="•"/>
              <a:tabLst>
                <a:tab pos="650875" algn="l"/>
              </a:tabLst>
            </a:pPr>
            <a:r>
              <a:rPr lang="en-US" sz="2400" b="1">
                <a:latin typeface="Comic Sans MS" pitchFamily="66" charset="0"/>
                <a:cs typeface="Times New Roman" pitchFamily="18" charset="0"/>
              </a:rPr>
              <a:t>you should get to a lower place or get out of the area quickly because a flow of charge is building up</a:t>
            </a:r>
            <a:endParaRPr lang="en-US" sz="800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
          <p:cNvSpPr>
            <a:spLocks noChangeArrowheads="1"/>
          </p:cNvSpPr>
          <p:nvPr/>
        </p:nvSpPr>
        <p:spPr bwMode="auto">
          <a:xfrm>
            <a:off x="0" y="0"/>
            <a:ext cx="9144000" cy="5848350"/>
          </a:xfrm>
          <a:prstGeom prst="rect">
            <a:avLst/>
          </a:prstGeom>
          <a:noFill/>
          <a:ln w="9525">
            <a:noFill/>
            <a:miter lim="800000"/>
            <a:headEnd/>
            <a:tailEnd/>
          </a:ln>
        </p:spPr>
        <p:txBody>
          <a:bodyPr anchor="ctr">
            <a:spAutoFit/>
          </a:bodyPr>
          <a:lstStyle/>
          <a:p>
            <a:pPr eaLnBrk="0" hangingPunct="0">
              <a:tabLst>
                <a:tab pos="650875" algn="l"/>
              </a:tabLst>
            </a:pPr>
            <a:r>
              <a:rPr lang="en-US" sz="2400">
                <a:latin typeface="Comic Sans MS" pitchFamily="66" charset="0"/>
                <a:cs typeface="Times New Roman" pitchFamily="18" charset="0"/>
              </a:rPr>
              <a:t>You and a friend are standing in the middle of a football field as low-lying clouds begin to roll quickly into the area. You notice that your friend's hair suddenly begins to stand up. You feel that the same thing is happening to you. Even though it has not yet begun to rain, your friend shouts that you had better both get out of the area quickly because there will soon be lightning. Explain why hair standing up could be a        warning sign of a lightning strike. Write your answer in complete sentences. </a:t>
            </a:r>
          </a:p>
          <a:p>
            <a:pPr eaLnBrk="0" hangingPunct="0">
              <a:tabLst>
                <a:tab pos="650875" algn="l"/>
              </a:tabLst>
            </a:pPr>
            <a:endParaRPr lang="en-US" sz="1400"/>
          </a:p>
          <a:p>
            <a:pPr eaLnBrk="0" hangingPunct="0">
              <a:buFontTx/>
              <a:buChar char="•"/>
              <a:tabLst>
                <a:tab pos="650875" algn="l"/>
              </a:tabLst>
            </a:pPr>
            <a:r>
              <a:rPr lang="en-US" sz="2400" b="1">
                <a:latin typeface="Comic Sans MS" pitchFamily="66" charset="0"/>
                <a:cs typeface="Times New Roman" pitchFamily="18" charset="0"/>
              </a:rPr>
              <a:t>a build up of charge is occurring on the ground</a:t>
            </a:r>
            <a:endParaRPr lang="en-US" sz="1400"/>
          </a:p>
          <a:p>
            <a:pPr eaLnBrk="0" hangingPunct="0">
              <a:buFontTx/>
              <a:buChar char="•"/>
              <a:tabLst>
                <a:tab pos="650875" algn="l"/>
              </a:tabLst>
            </a:pPr>
            <a:r>
              <a:rPr lang="en-US" sz="2400" b="1">
                <a:latin typeface="Comic Sans MS" pitchFamily="66" charset="0"/>
                <a:cs typeface="Times New Roman" pitchFamily="18" charset="0"/>
              </a:rPr>
              <a:t>your hair starts to stand up because you are getting charged</a:t>
            </a:r>
            <a:endParaRPr lang="en-US" sz="1400"/>
          </a:p>
          <a:p>
            <a:pPr eaLnBrk="0" hangingPunct="0">
              <a:buFontTx/>
              <a:buChar char="•"/>
              <a:tabLst>
                <a:tab pos="650875" algn="l"/>
              </a:tabLst>
            </a:pPr>
            <a:r>
              <a:rPr lang="en-US" sz="2400" b="1">
                <a:latin typeface="Comic Sans MS" pitchFamily="66" charset="0"/>
                <a:cs typeface="Times New Roman" pitchFamily="18" charset="0"/>
              </a:rPr>
              <a:t>you should get to a lower place or get out of the area quickly because a flow of charge is building up </a:t>
            </a:r>
            <a:endParaRPr lang="en-US" sz="1400"/>
          </a:p>
          <a:p>
            <a:pPr eaLnBrk="0" hangingPunct="0">
              <a:buFontTx/>
              <a:buChar char="•"/>
              <a:tabLst>
                <a:tab pos="650875" algn="l"/>
              </a:tabLst>
            </a:pPr>
            <a:r>
              <a:rPr lang="en-US" sz="2400" b="1">
                <a:latin typeface="Comic Sans MS" pitchFamily="66" charset="0"/>
                <a:cs typeface="Times New Roman" pitchFamily="18" charset="0"/>
              </a:rPr>
              <a:t>the flow of charge is lightning </a:t>
            </a:r>
            <a:endParaRPr lang="en-US" sz="800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_____  fuse  </a:t>
            </a:r>
            <a:endParaRPr lang="en-US" sz="1400"/>
          </a:p>
          <a:p>
            <a:pPr eaLnBrk="0" hangingPunct="0"/>
            <a:r>
              <a:rPr lang="en-US" sz="2400">
                <a:latin typeface="Comic Sans MS" pitchFamily="66" charset="0"/>
                <a:cs typeface="Times New Roman" pitchFamily="18" charset="0"/>
              </a:rPr>
              <a:t>   _____  single cell  </a:t>
            </a:r>
            <a:endParaRPr lang="en-US" sz="1400"/>
          </a:p>
          <a:p>
            <a:pPr eaLnBrk="0" hangingPunct="0"/>
            <a:r>
              <a:rPr lang="en-US" sz="2400">
                <a:latin typeface="Comic Sans MS" pitchFamily="66" charset="0"/>
                <a:cs typeface="Times New Roman" pitchFamily="18" charset="0"/>
              </a:rPr>
              <a:t>   _____  switch  </a:t>
            </a:r>
            <a:endParaRPr lang="en-US" sz="1400"/>
          </a:p>
          <a:p>
            <a:pPr eaLnBrk="0" hangingPunct="0"/>
            <a:r>
              <a:rPr lang="en-US" sz="2400">
                <a:latin typeface="Comic Sans MS" pitchFamily="66" charset="0"/>
                <a:cs typeface="Times New Roman" pitchFamily="18" charset="0"/>
              </a:rPr>
              <a:t>   _____  3 cells in series  </a:t>
            </a:r>
            <a:endParaRPr lang="en-US" sz="1400"/>
          </a:p>
          <a:p>
            <a:pPr eaLnBrk="0" hangingPunct="0"/>
            <a:r>
              <a:rPr lang="en-US" sz="2400">
                <a:latin typeface="Comic Sans MS" pitchFamily="66" charset="0"/>
                <a:cs typeface="Times New Roman" pitchFamily="18" charset="0"/>
              </a:rPr>
              <a:t>   _____  resistor  </a:t>
            </a:r>
            <a:endParaRPr lang="en-US" sz="1400"/>
          </a:p>
          <a:p>
            <a:pPr eaLnBrk="0" hangingPunct="0"/>
            <a:r>
              <a:rPr lang="en-US" sz="2400">
                <a:latin typeface="Comic Sans MS" pitchFamily="66" charset="0"/>
                <a:cs typeface="Times New Roman" pitchFamily="18" charset="0"/>
              </a:rPr>
              <a:t>   _____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16067"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_____  single cell  </a:t>
            </a:r>
            <a:endParaRPr lang="en-US" sz="1400"/>
          </a:p>
          <a:p>
            <a:pPr eaLnBrk="0" hangingPunct="0"/>
            <a:r>
              <a:rPr lang="en-US" sz="2400">
                <a:latin typeface="Comic Sans MS" pitchFamily="66" charset="0"/>
                <a:cs typeface="Times New Roman" pitchFamily="18" charset="0"/>
              </a:rPr>
              <a:t>   _____  switch  </a:t>
            </a:r>
            <a:endParaRPr lang="en-US" sz="1400"/>
          </a:p>
          <a:p>
            <a:pPr eaLnBrk="0" hangingPunct="0"/>
            <a:r>
              <a:rPr lang="en-US" sz="2400">
                <a:latin typeface="Comic Sans MS" pitchFamily="66" charset="0"/>
                <a:cs typeface="Times New Roman" pitchFamily="18" charset="0"/>
              </a:rPr>
              <a:t>   _____  3 cells in series  </a:t>
            </a:r>
            <a:endParaRPr lang="en-US" sz="1400"/>
          </a:p>
          <a:p>
            <a:pPr eaLnBrk="0" hangingPunct="0"/>
            <a:r>
              <a:rPr lang="en-US" sz="2400">
                <a:latin typeface="Comic Sans MS" pitchFamily="66" charset="0"/>
                <a:cs typeface="Times New Roman" pitchFamily="18" charset="0"/>
              </a:rPr>
              <a:t>   _____  resistor  </a:t>
            </a:r>
            <a:endParaRPr lang="en-US" sz="1400"/>
          </a:p>
          <a:p>
            <a:pPr eaLnBrk="0" hangingPunct="0"/>
            <a:r>
              <a:rPr lang="en-US" sz="2400">
                <a:latin typeface="Comic Sans MS" pitchFamily="66" charset="0"/>
                <a:cs typeface="Times New Roman" pitchFamily="18" charset="0"/>
              </a:rPr>
              <a:t>   _____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17091"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_____  switch  </a:t>
            </a:r>
            <a:endParaRPr lang="en-US" sz="1400"/>
          </a:p>
          <a:p>
            <a:pPr eaLnBrk="0" hangingPunct="0"/>
            <a:r>
              <a:rPr lang="en-US" sz="2400">
                <a:latin typeface="Comic Sans MS" pitchFamily="66" charset="0"/>
                <a:cs typeface="Times New Roman" pitchFamily="18" charset="0"/>
              </a:rPr>
              <a:t>   _____  3 cells in series  </a:t>
            </a:r>
            <a:endParaRPr lang="en-US" sz="1400"/>
          </a:p>
          <a:p>
            <a:pPr eaLnBrk="0" hangingPunct="0"/>
            <a:r>
              <a:rPr lang="en-US" sz="2400">
                <a:latin typeface="Comic Sans MS" pitchFamily="66" charset="0"/>
                <a:cs typeface="Times New Roman" pitchFamily="18" charset="0"/>
              </a:rPr>
              <a:t>   _____  resistor  </a:t>
            </a:r>
            <a:endParaRPr lang="en-US" sz="1400"/>
          </a:p>
          <a:p>
            <a:pPr eaLnBrk="0" hangingPunct="0"/>
            <a:r>
              <a:rPr lang="en-US" sz="2400">
                <a:latin typeface="Comic Sans MS" pitchFamily="66" charset="0"/>
                <a:cs typeface="Times New Roman" pitchFamily="18" charset="0"/>
              </a:rPr>
              <a:t>   _____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18115"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3</a:t>
            </a:r>
            <a:r>
              <a:rPr lang="en-US" sz="2400">
                <a:latin typeface="Comic Sans MS" pitchFamily="66" charset="0"/>
                <a:cs typeface="Times New Roman" pitchFamily="18" charset="0"/>
              </a:rPr>
              <a:t>__  switch  </a:t>
            </a:r>
            <a:endParaRPr lang="en-US" sz="1400"/>
          </a:p>
          <a:p>
            <a:pPr eaLnBrk="0" hangingPunct="0"/>
            <a:r>
              <a:rPr lang="en-US" sz="2400">
                <a:latin typeface="Comic Sans MS" pitchFamily="66" charset="0"/>
                <a:cs typeface="Times New Roman" pitchFamily="18" charset="0"/>
              </a:rPr>
              <a:t>   _____  3 cells in series  </a:t>
            </a:r>
            <a:endParaRPr lang="en-US" sz="1400"/>
          </a:p>
          <a:p>
            <a:pPr eaLnBrk="0" hangingPunct="0"/>
            <a:r>
              <a:rPr lang="en-US" sz="2400">
                <a:latin typeface="Comic Sans MS" pitchFamily="66" charset="0"/>
                <a:cs typeface="Times New Roman" pitchFamily="18" charset="0"/>
              </a:rPr>
              <a:t>   _____  resistor  </a:t>
            </a:r>
            <a:endParaRPr lang="en-US" sz="1400"/>
          </a:p>
          <a:p>
            <a:pPr eaLnBrk="0" hangingPunct="0"/>
            <a:r>
              <a:rPr lang="en-US" sz="2400">
                <a:latin typeface="Comic Sans MS" pitchFamily="66" charset="0"/>
                <a:cs typeface="Times New Roman" pitchFamily="18" charset="0"/>
              </a:rPr>
              <a:t>   _____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19139"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7"/>
          <p:cNvSpPr>
            <a:spLocks noChangeArrowheads="1"/>
          </p:cNvSpPr>
          <p:nvPr/>
        </p:nvSpPr>
        <p:spPr bwMode="auto">
          <a:xfrm>
            <a:off x="0" y="0"/>
            <a:ext cx="9144000" cy="1384300"/>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US" sz="21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4340225"/>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(d) Salt is soluble in water.  	</a:t>
            </a:r>
            <a:endParaRPr lang="en-US" sz="540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3</a:t>
            </a:r>
            <a:r>
              <a:rPr lang="en-US" sz="2400">
                <a:latin typeface="Comic Sans MS" pitchFamily="66" charset="0"/>
                <a:cs typeface="Times New Roman" pitchFamily="18" charset="0"/>
              </a:rPr>
              <a:t>__  switch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2</a:t>
            </a:r>
            <a:r>
              <a:rPr lang="en-US" sz="2400">
                <a:latin typeface="Comic Sans MS" pitchFamily="66" charset="0"/>
                <a:cs typeface="Times New Roman" pitchFamily="18" charset="0"/>
              </a:rPr>
              <a:t>__  3 cells in series  </a:t>
            </a:r>
            <a:endParaRPr lang="en-US" sz="1400"/>
          </a:p>
          <a:p>
            <a:pPr eaLnBrk="0" hangingPunct="0"/>
            <a:r>
              <a:rPr lang="en-US" sz="2400">
                <a:latin typeface="Comic Sans MS" pitchFamily="66" charset="0"/>
                <a:cs typeface="Times New Roman" pitchFamily="18" charset="0"/>
              </a:rPr>
              <a:t>   _____  resistor  </a:t>
            </a:r>
            <a:endParaRPr lang="en-US" sz="1400"/>
          </a:p>
          <a:p>
            <a:pPr eaLnBrk="0" hangingPunct="0"/>
            <a:r>
              <a:rPr lang="en-US" sz="2400">
                <a:latin typeface="Comic Sans MS" pitchFamily="66" charset="0"/>
                <a:cs typeface="Times New Roman" pitchFamily="18" charset="0"/>
              </a:rPr>
              <a:t>   _____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20163"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3</a:t>
            </a:r>
            <a:r>
              <a:rPr lang="en-US" sz="2400">
                <a:latin typeface="Comic Sans MS" pitchFamily="66" charset="0"/>
                <a:cs typeface="Times New Roman" pitchFamily="18" charset="0"/>
              </a:rPr>
              <a:t>__  switch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2</a:t>
            </a:r>
            <a:r>
              <a:rPr lang="en-US" sz="2400">
                <a:latin typeface="Comic Sans MS" pitchFamily="66" charset="0"/>
                <a:cs typeface="Times New Roman" pitchFamily="18" charset="0"/>
              </a:rPr>
              <a:t>__  3 cells in series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9</a:t>
            </a:r>
            <a:r>
              <a:rPr lang="en-US" sz="2400">
                <a:latin typeface="Comic Sans MS" pitchFamily="66" charset="0"/>
                <a:cs typeface="Times New Roman" pitchFamily="18" charset="0"/>
              </a:rPr>
              <a:t>__  resistor  </a:t>
            </a:r>
            <a:endParaRPr lang="en-US" sz="1400"/>
          </a:p>
          <a:p>
            <a:pPr eaLnBrk="0" hangingPunct="0"/>
            <a:r>
              <a:rPr lang="en-US" sz="2400">
                <a:latin typeface="Comic Sans MS" pitchFamily="66" charset="0"/>
                <a:cs typeface="Times New Roman" pitchFamily="18" charset="0"/>
              </a:rPr>
              <a:t>   _____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21187"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3</a:t>
            </a:r>
            <a:r>
              <a:rPr lang="en-US" sz="2400">
                <a:latin typeface="Comic Sans MS" pitchFamily="66" charset="0"/>
                <a:cs typeface="Times New Roman" pitchFamily="18" charset="0"/>
              </a:rPr>
              <a:t>__  switch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2</a:t>
            </a:r>
            <a:r>
              <a:rPr lang="en-US" sz="2400">
                <a:latin typeface="Comic Sans MS" pitchFamily="66" charset="0"/>
                <a:cs typeface="Times New Roman" pitchFamily="18" charset="0"/>
              </a:rPr>
              <a:t>__  3 cells in series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9</a:t>
            </a:r>
            <a:r>
              <a:rPr lang="en-US" sz="2400">
                <a:latin typeface="Comic Sans MS" pitchFamily="66" charset="0"/>
                <a:cs typeface="Times New Roman" pitchFamily="18" charset="0"/>
              </a:rPr>
              <a:t>__  resistor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5</a:t>
            </a:r>
            <a:r>
              <a:rPr lang="en-US" sz="2400">
                <a:latin typeface="Comic Sans MS" pitchFamily="66" charset="0"/>
                <a:cs typeface="Times New Roman" pitchFamily="18" charset="0"/>
              </a:rPr>
              <a:t>__  ammeter  </a:t>
            </a:r>
            <a:endParaRPr lang="en-US" sz="1400"/>
          </a:p>
          <a:p>
            <a:pPr eaLnBrk="0" hangingPunct="0"/>
            <a:r>
              <a:rPr lang="en-US" sz="2400">
                <a:latin typeface="Comic Sans MS" pitchFamily="66" charset="0"/>
                <a:cs typeface="Times New Roman" pitchFamily="18" charset="0"/>
              </a:rPr>
              <a:t>   _____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22211"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3</a:t>
            </a:r>
            <a:r>
              <a:rPr lang="en-US" sz="2400">
                <a:latin typeface="Comic Sans MS" pitchFamily="66" charset="0"/>
                <a:cs typeface="Times New Roman" pitchFamily="18" charset="0"/>
              </a:rPr>
              <a:t>__  switch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2</a:t>
            </a:r>
            <a:r>
              <a:rPr lang="en-US" sz="2400">
                <a:latin typeface="Comic Sans MS" pitchFamily="66" charset="0"/>
                <a:cs typeface="Times New Roman" pitchFamily="18" charset="0"/>
              </a:rPr>
              <a:t>__  3 cells in series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9</a:t>
            </a:r>
            <a:r>
              <a:rPr lang="en-US" sz="2400">
                <a:latin typeface="Comic Sans MS" pitchFamily="66" charset="0"/>
                <a:cs typeface="Times New Roman" pitchFamily="18" charset="0"/>
              </a:rPr>
              <a:t>__  resistor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5</a:t>
            </a:r>
            <a:r>
              <a:rPr lang="en-US" sz="2400">
                <a:latin typeface="Comic Sans MS" pitchFamily="66" charset="0"/>
                <a:cs typeface="Times New Roman" pitchFamily="18" charset="0"/>
              </a:rPr>
              <a:t>__  ammeter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1</a:t>
            </a:r>
            <a:r>
              <a:rPr lang="en-US" sz="2400">
                <a:latin typeface="Comic Sans MS" pitchFamily="66" charset="0"/>
                <a:cs typeface="Times New Roman" pitchFamily="18" charset="0"/>
              </a:rPr>
              <a:t>__  voltmeter  </a:t>
            </a:r>
            <a:endParaRPr lang="en-US" sz="1400"/>
          </a:p>
          <a:p>
            <a:pPr eaLnBrk="0" hangingPunct="0"/>
            <a:r>
              <a:rPr lang="en-US" sz="2400">
                <a:latin typeface="Comic Sans MS" pitchFamily="66" charset="0"/>
                <a:cs typeface="Times New Roman" pitchFamily="18" charset="0"/>
              </a:rPr>
              <a:t>   _____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23235"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ChangeArrowheads="1"/>
          </p:cNvSpPr>
          <p:nvPr/>
        </p:nvSpPr>
        <p:spPr bwMode="auto">
          <a:xfrm>
            <a:off x="0" y="0"/>
            <a:ext cx="9144000" cy="5048250"/>
          </a:xfrm>
          <a:prstGeom prst="rect">
            <a:avLst/>
          </a:prstGeom>
          <a:noFill/>
          <a:ln w="9525">
            <a:noFill/>
            <a:miter lim="800000"/>
            <a:headEnd/>
            <a:tailEnd/>
          </a:ln>
        </p:spPr>
        <p:txBody>
          <a:bodyPr anchor="ctr">
            <a:spAutoFit/>
          </a:bodyPr>
          <a:lstStyle/>
          <a:p>
            <a:pPr eaLnBrk="0" hangingPunct="0"/>
            <a:r>
              <a:rPr lang="en-US" sz="2400">
                <a:latin typeface="Comic Sans MS" pitchFamily="66" charset="0"/>
                <a:cs typeface="Times New Roman" pitchFamily="18" charset="0"/>
              </a:rPr>
              <a:t>Match the electrical symbol in with the appropriate name by writing the number of the symbol next to its        corresponding name: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4</a:t>
            </a:r>
            <a:r>
              <a:rPr lang="en-US" sz="2400">
                <a:latin typeface="Comic Sans MS" pitchFamily="66" charset="0"/>
                <a:cs typeface="Times New Roman" pitchFamily="18" charset="0"/>
              </a:rPr>
              <a:t>__  fuse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8</a:t>
            </a:r>
            <a:r>
              <a:rPr lang="en-US" sz="2400">
                <a:latin typeface="Comic Sans MS" pitchFamily="66" charset="0"/>
                <a:cs typeface="Times New Roman" pitchFamily="18" charset="0"/>
              </a:rPr>
              <a:t>__  single cell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3</a:t>
            </a:r>
            <a:r>
              <a:rPr lang="en-US" sz="2400">
                <a:latin typeface="Comic Sans MS" pitchFamily="66" charset="0"/>
                <a:cs typeface="Times New Roman" pitchFamily="18" charset="0"/>
              </a:rPr>
              <a:t>__  switch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2</a:t>
            </a:r>
            <a:r>
              <a:rPr lang="en-US" sz="2400">
                <a:latin typeface="Comic Sans MS" pitchFamily="66" charset="0"/>
                <a:cs typeface="Times New Roman" pitchFamily="18" charset="0"/>
              </a:rPr>
              <a:t>__  3 cells in series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9</a:t>
            </a:r>
            <a:r>
              <a:rPr lang="en-US" sz="2400">
                <a:latin typeface="Comic Sans MS" pitchFamily="66" charset="0"/>
                <a:cs typeface="Times New Roman" pitchFamily="18" charset="0"/>
              </a:rPr>
              <a:t>__  resistor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5</a:t>
            </a:r>
            <a:r>
              <a:rPr lang="en-US" sz="2400">
                <a:latin typeface="Comic Sans MS" pitchFamily="66" charset="0"/>
                <a:cs typeface="Times New Roman" pitchFamily="18" charset="0"/>
              </a:rPr>
              <a:t>__  ammeter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1</a:t>
            </a:r>
            <a:r>
              <a:rPr lang="en-US" sz="2400">
                <a:latin typeface="Comic Sans MS" pitchFamily="66" charset="0"/>
                <a:cs typeface="Times New Roman" pitchFamily="18" charset="0"/>
              </a:rPr>
              <a:t>__  voltmeter  </a:t>
            </a:r>
            <a:endParaRPr lang="en-US" sz="1400"/>
          </a:p>
          <a:p>
            <a:pPr eaLnBrk="0" hangingPunct="0"/>
            <a:r>
              <a:rPr lang="en-US" sz="2400">
                <a:latin typeface="Comic Sans MS" pitchFamily="66" charset="0"/>
                <a:cs typeface="Times New Roman" pitchFamily="18" charset="0"/>
              </a:rPr>
              <a:t>   __</a:t>
            </a:r>
            <a:r>
              <a:rPr lang="en-US" sz="2400" b="1">
                <a:latin typeface="Comic Sans MS" pitchFamily="66" charset="0"/>
                <a:cs typeface="Times New Roman" pitchFamily="18" charset="0"/>
              </a:rPr>
              <a:t>7</a:t>
            </a:r>
            <a:r>
              <a:rPr lang="en-US" sz="2400">
                <a:latin typeface="Comic Sans MS" pitchFamily="66" charset="0"/>
                <a:cs typeface="Times New Roman" pitchFamily="18" charset="0"/>
              </a:rPr>
              <a:t>__  ground  </a:t>
            </a:r>
            <a:endParaRPr lang="en-US" sz="600"/>
          </a:p>
          <a:p>
            <a:pPr eaLnBrk="0" hangingPunct="0"/>
            <a:r>
              <a:rPr lang="en-US" sz="1000">
                <a:latin typeface="Comic Sans MS" pitchFamily="66" charset="0"/>
                <a:cs typeface="Times New Roman" pitchFamily="18" charset="0"/>
              </a:rPr>
              <a:t>  </a:t>
            </a:r>
            <a:endParaRPr lang="en-US" sz="600"/>
          </a:p>
          <a:p>
            <a:pPr eaLnBrk="0" hangingPunct="0"/>
            <a:endParaRPr lang="en-US"/>
          </a:p>
        </p:txBody>
      </p:sp>
      <p:pic>
        <p:nvPicPr>
          <p:cNvPr id="224259" name="Picture 2"/>
          <p:cNvPicPr>
            <a:picLocks noChangeAspect="1" noChangeArrowheads="1"/>
          </p:cNvPicPr>
          <p:nvPr/>
        </p:nvPicPr>
        <p:blipFill>
          <a:blip r:embed="rId3" cstate="print"/>
          <a:srcRect/>
          <a:stretch>
            <a:fillRect/>
          </a:stretch>
        </p:blipFill>
        <p:spPr bwMode="auto">
          <a:xfrm>
            <a:off x="6553200" y="838200"/>
            <a:ext cx="1884363"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When electrons are flowing through an electric circuit, the switch that controls the circuit must be </a:t>
            </a:r>
            <a:endParaRPr lang="en-US" sz="2800"/>
          </a:p>
          <a:p>
            <a:pPr eaLnBrk="0" hangingPunct="0"/>
            <a:r>
              <a:rPr lang="en-US" sz="4400">
                <a:latin typeface="Comic Sans MS" pitchFamily="66" charset="0"/>
                <a:cs typeface="Times New Roman" pitchFamily="18" charset="0"/>
              </a:rPr>
              <a:t>  (a) open.      </a:t>
            </a:r>
            <a:endParaRPr lang="en-US" sz="2800"/>
          </a:p>
          <a:p>
            <a:pPr eaLnBrk="0" hangingPunct="0"/>
            <a:r>
              <a:rPr lang="en-US" sz="4400">
                <a:latin typeface="Comic Sans MS" pitchFamily="66" charset="0"/>
                <a:cs typeface="Times New Roman" pitchFamily="18" charset="0"/>
              </a:rPr>
              <a:t>  (b) closed.  </a:t>
            </a:r>
            <a:endParaRPr lang="en-US" sz="2800"/>
          </a:p>
          <a:p>
            <a:pPr eaLnBrk="0" hangingPunct="0"/>
            <a:r>
              <a:rPr lang="en-US" sz="4400">
                <a:latin typeface="Comic Sans MS" pitchFamily="66" charset="0"/>
                <a:cs typeface="Times New Roman" pitchFamily="18" charset="0"/>
              </a:rPr>
              <a:t>  (c) off.     </a:t>
            </a:r>
            <a:endParaRPr lang="en-US" sz="2800"/>
          </a:p>
          <a:p>
            <a:pPr eaLnBrk="0" hangingPunct="0"/>
            <a:r>
              <a:rPr lang="en-US" sz="4400">
                <a:latin typeface="Comic Sans MS" pitchFamily="66" charset="0"/>
                <a:cs typeface="Times New Roman" pitchFamily="18" charset="0"/>
              </a:rPr>
              <a:t>  (d) ready. </a:t>
            </a:r>
            <a:endParaRPr lang="en-US" sz="1660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When electrons are flowing through an electric circuit, the switch that controls the circuit must be </a:t>
            </a:r>
            <a:endParaRPr lang="en-US" sz="2800"/>
          </a:p>
          <a:p>
            <a:pPr eaLnBrk="0" hangingPunct="0"/>
            <a:r>
              <a:rPr lang="en-US" sz="4400">
                <a:latin typeface="Comic Sans MS" pitchFamily="66" charset="0"/>
                <a:cs typeface="Times New Roman" pitchFamily="18" charset="0"/>
              </a:rPr>
              <a:t>  (a) open.      </a:t>
            </a:r>
            <a:endParaRPr lang="en-US" sz="2800"/>
          </a:p>
          <a:p>
            <a:pPr eaLnBrk="0" hangingPunct="0"/>
            <a:r>
              <a:rPr lang="en-US" sz="4400">
                <a:latin typeface="Comic Sans MS" pitchFamily="66" charset="0"/>
                <a:cs typeface="Times New Roman" pitchFamily="18" charset="0"/>
              </a:rPr>
              <a:t>  </a:t>
            </a:r>
            <a:r>
              <a:rPr lang="en-US" sz="4400" b="1">
                <a:latin typeface="Comic Sans MS" pitchFamily="66" charset="0"/>
                <a:cs typeface="Times New Roman" pitchFamily="18" charset="0"/>
              </a:rPr>
              <a:t>(b) closed.  </a:t>
            </a:r>
            <a:endParaRPr lang="en-US" sz="2800"/>
          </a:p>
          <a:p>
            <a:pPr eaLnBrk="0" hangingPunct="0"/>
            <a:r>
              <a:rPr lang="en-US" sz="4400">
                <a:latin typeface="Comic Sans MS" pitchFamily="66" charset="0"/>
                <a:cs typeface="Times New Roman" pitchFamily="18" charset="0"/>
              </a:rPr>
              <a:t>  (c) off.     </a:t>
            </a:r>
            <a:endParaRPr lang="en-US" sz="2800"/>
          </a:p>
          <a:p>
            <a:pPr eaLnBrk="0" hangingPunct="0"/>
            <a:r>
              <a:rPr lang="en-US" sz="4400">
                <a:latin typeface="Comic Sans MS" pitchFamily="66" charset="0"/>
                <a:cs typeface="Times New Roman" pitchFamily="18" charset="0"/>
              </a:rPr>
              <a:t>  (d) ready. </a:t>
            </a:r>
            <a:endParaRPr lang="en-US" sz="1660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
          <p:cNvSpPr>
            <a:spLocks noChangeArrowheads="1"/>
          </p:cNvSpPr>
          <p:nvPr/>
        </p:nvSpPr>
        <p:spPr bwMode="auto">
          <a:xfrm>
            <a:off x="0" y="0"/>
            <a:ext cx="9144000" cy="59086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The unit for measuring electric potential (potential difference) is the </a:t>
            </a:r>
            <a:endParaRPr lang="en-US"/>
          </a:p>
          <a:p>
            <a:pPr eaLnBrk="0" hangingPunct="0"/>
            <a:r>
              <a:rPr lang="en-US" sz="5400">
                <a:latin typeface="Comic Sans MS" pitchFamily="66" charset="0"/>
                <a:cs typeface="Times New Roman" pitchFamily="18" charset="0"/>
              </a:rPr>
              <a:t>  (a) ohm.     </a:t>
            </a:r>
            <a:endParaRPr lang="en-US"/>
          </a:p>
          <a:p>
            <a:pPr eaLnBrk="0" hangingPunct="0"/>
            <a:r>
              <a:rPr lang="en-US" sz="5400">
                <a:latin typeface="Comic Sans MS" pitchFamily="66" charset="0"/>
                <a:cs typeface="Times New Roman" pitchFamily="18" charset="0"/>
              </a:rPr>
              <a:t>  (b) ampere.     </a:t>
            </a:r>
            <a:endParaRPr lang="en-US"/>
          </a:p>
          <a:p>
            <a:pPr eaLnBrk="0" hangingPunct="0"/>
            <a:r>
              <a:rPr lang="en-US" sz="5400">
                <a:latin typeface="Comic Sans MS" pitchFamily="66" charset="0"/>
                <a:cs typeface="Times New Roman" pitchFamily="18" charset="0"/>
              </a:rPr>
              <a:t>  (c) joule. </a:t>
            </a:r>
            <a:endParaRPr lang="en-US"/>
          </a:p>
          <a:p>
            <a:pPr eaLnBrk="0" hangingPunct="0"/>
            <a:r>
              <a:rPr lang="en-US" sz="5400">
                <a:latin typeface="Comic Sans MS" pitchFamily="66" charset="0"/>
                <a:cs typeface="Times New Roman" pitchFamily="18" charset="0"/>
              </a:rPr>
              <a:t>  (d) volt. </a:t>
            </a:r>
            <a:endParaRPr lang="en-US" sz="2390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
          <p:cNvSpPr>
            <a:spLocks noChangeArrowheads="1"/>
          </p:cNvSpPr>
          <p:nvPr/>
        </p:nvSpPr>
        <p:spPr bwMode="auto">
          <a:xfrm>
            <a:off x="0" y="0"/>
            <a:ext cx="9144000" cy="59086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The unit for measuring electric potential (potential difference) is the </a:t>
            </a:r>
            <a:endParaRPr lang="en-US"/>
          </a:p>
          <a:p>
            <a:pPr eaLnBrk="0" hangingPunct="0"/>
            <a:r>
              <a:rPr lang="en-US" sz="5400">
                <a:latin typeface="Comic Sans MS" pitchFamily="66" charset="0"/>
                <a:cs typeface="Times New Roman" pitchFamily="18" charset="0"/>
              </a:rPr>
              <a:t>  (a) ohm.     </a:t>
            </a:r>
            <a:endParaRPr lang="en-US"/>
          </a:p>
          <a:p>
            <a:pPr eaLnBrk="0" hangingPunct="0"/>
            <a:r>
              <a:rPr lang="en-US" sz="5400">
                <a:latin typeface="Comic Sans MS" pitchFamily="66" charset="0"/>
                <a:cs typeface="Times New Roman" pitchFamily="18" charset="0"/>
              </a:rPr>
              <a:t>  (b) ampere.     </a:t>
            </a:r>
            <a:endParaRPr lang="en-US"/>
          </a:p>
          <a:p>
            <a:pPr eaLnBrk="0" hangingPunct="0"/>
            <a:r>
              <a:rPr lang="en-US" sz="5400">
                <a:latin typeface="Comic Sans MS" pitchFamily="66" charset="0"/>
                <a:cs typeface="Times New Roman" pitchFamily="18" charset="0"/>
              </a:rPr>
              <a:t>  (c) joule.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(d) volt. </a:t>
            </a:r>
            <a:endParaRPr lang="en-US" sz="2390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ChangeArrowheads="1"/>
          </p:cNvSpPr>
          <p:nvPr/>
        </p:nvSpPr>
        <p:spPr bwMode="auto">
          <a:xfrm>
            <a:off x="0" y="0"/>
            <a:ext cx="9144000" cy="5724525"/>
          </a:xfrm>
          <a:prstGeom prst="rect">
            <a:avLst/>
          </a:prstGeom>
          <a:noFill/>
          <a:ln w="9525">
            <a:noFill/>
            <a:miter lim="800000"/>
            <a:headEnd/>
            <a:tailEnd/>
          </a:ln>
        </p:spPr>
        <p:txBody>
          <a:bodyPr anchor="ctr">
            <a:spAutoFit/>
          </a:bodyPr>
          <a:lstStyle/>
          <a:p>
            <a:pPr eaLnBrk="0" hangingPunct="0"/>
            <a:r>
              <a:rPr lang="en-US" sz="6000">
                <a:latin typeface="Comic Sans MS" pitchFamily="66" charset="0"/>
                <a:cs typeface="Times New Roman" pitchFamily="18" charset="0"/>
              </a:rPr>
              <a:t>The unit for measuring electric current is the </a:t>
            </a:r>
            <a:endParaRPr lang="en-US" sz="4000"/>
          </a:p>
          <a:p>
            <a:pPr eaLnBrk="0" hangingPunct="0"/>
            <a:r>
              <a:rPr lang="en-US" sz="6000">
                <a:latin typeface="Comic Sans MS" pitchFamily="66" charset="0"/>
                <a:cs typeface="Times New Roman" pitchFamily="18" charset="0"/>
              </a:rPr>
              <a:t>  (a)  ampere. </a:t>
            </a:r>
            <a:endParaRPr lang="en-US" sz="4000"/>
          </a:p>
          <a:p>
            <a:pPr eaLnBrk="0" hangingPunct="0"/>
            <a:r>
              <a:rPr lang="en-US" sz="6000">
                <a:latin typeface="Comic Sans MS" pitchFamily="66" charset="0"/>
                <a:cs typeface="Times New Roman" pitchFamily="18" charset="0"/>
              </a:rPr>
              <a:t>  (b)  volt.      </a:t>
            </a:r>
            <a:endParaRPr lang="en-US" sz="4000"/>
          </a:p>
          <a:p>
            <a:pPr eaLnBrk="0" hangingPunct="0"/>
            <a:r>
              <a:rPr lang="en-US" sz="6000">
                <a:latin typeface="Comic Sans MS" pitchFamily="66" charset="0"/>
                <a:cs typeface="Times New Roman" pitchFamily="18" charset="0"/>
              </a:rPr>
              <a:t>  (c)  coulomb. </a:t>
            </a:r>
            <a:endParaRPr lang="en-US" sz="4000"/>
          </a:p>
          <a:p>
            <a:pPr eaLnBrk="0" hangingPunct="0"/>
            <a:r>
              <a:rPr lang="en-US" sz="6000">
                <a:latin typeface="Comic Sans MS" pitchFamily="66" charset="0"/>
                <a:cs typeface="Times New Roman" pitchFamily="18" charset="0"/>
              </a:rPr>
              <a:t>  (d)  ohm. </a:t>
            </a:r>
            <a:endParaRPr lang="en-US" sz="287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4770438"/>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(d) Salt is soluble in water.  							</a:t>
            </a:r>
            <a:r>
              <a:rPr lang="en-US" sz="2800" b="1">
                <a:latin typeface="Comic Sans MS" pitchFamily="66" charset="0"/>
                <a:cs typeface="Times New Roman" pitchFamily="18" charset="0"/>
              </a:rPr>
              <a:t>physical</a:t>
            </a:r>
            <a:endParaRPr lang="en-US" sz="540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sz="6000">
                <a:latin typeface="Comic Sans MS" pitchFamily="66" charset="0"/>
                <a:cs typeface="Times New Roman" pitchFamily="18" charset="0"/>
              </a:rPr>
              <a:t>The unit for measuring electric current is the </a:t>
            </a:r>
            <a:endParaRPr lang="en-US" sz="4000"/>
          </a:p>
          <a:p>
            <a:pPr eaLnBrk="0" hangingPunct="0"/>
            <a:r>
              <a:rPr lang="en-US" sz="6000" b="1">
                <a:latin typeface="Comic Sans MS" pitchFamily="66" charset="0"/>
                <a:cs typeface="Times New Roman" pitchFamily="18" charset="0"/>
              </a:rPr>
              <a:t>  (a)  ampere. </a:t>
            </a:r>
            <a:endParaRPr lang="en-US" sz="4000"/>
          </a:p>
          <a:p>
            <a:pPr eaLnBrk="0" hangingPunct="0"/>
            <a:r>
              <a:rPr lang="en-US" sz="6000">
                <a:latin typeface="Comic Sans MS" pitchFamily="66" charset="0"/>
                <a:cs typeface="Times New Roman" pitchFamily="18" charset="0"/>
              </a:rPr>
              <a:t>  (b)  volt.      </a:t>
            </a:r>
            <a:endParaRPr lang="en-US" sz="4000"/>
          </a:p>
          <a:p>
            <a:pPr eaLnBrk="0" hangingPunct="0"/>
            <a:r>
              <a:rPr lang="en-US" sz="6000">
                <a:latin typeface="Comic Sans MS" pitchFamily="66" charset="0"/>
                <a:cs typeface="Times New Roman" pitchFamily="18" charset="0"/>
              </a:rPr>
              <a:t>  (c)  coulomb. </a:t>
            </a:r>
            <a:endParaRPr lang="en-US" sz="4000"/>
          </a:p>
          <a:p>
            <a:pPr eaLnBrk="0" hangingPunct="0"/>
            <a:r>
              <a:rPr lang="en-US" sz="6000">
                <a:latin typeface="Comic Sans MS" pitchFamily="66" charset="0"/>
                <a:cs typeface="Times New Roman" pitchFamily="18" charset="0"/>
              </a:rPr>
              <a:t>  (d)  ohm. </a:t>
            </a:r>
            <a:endParaRPr lang="en-US" sz="2870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r>
              <a:rPr lang="en-US" sz="6000">
                <a:latin typeface="Comic Sans MS" pitchFamily="66" charset="0"/>
                <a:cs typeface="Times New Roman" pitchFamily="18" charset="0"/>
              </a:rPr>
              <a:t>Which of the following is used to measure current? </a:t>
            </a:r>
            <a:endParaRPr lang="en-US" sz="4000"/>
          </a:p>
          <a:p>
            <a:pPr eaLnBrk="0" hangingPunct="0"/>
            <a:r>
              <a:rPr lang="en-US" sz="6000">
                <a:latin typeface="Comic Sans MS" pitchFamily="66" charset="0"/>
                <a:cs typeface="Times New Roman" pitchFamily="18" charset="0"/>
              </a:rPr>
              <a:t>  (a) Ohmmeter      </a:t>
            </a:r>
            <a:endParaRPr lang="en-US" sz="4000"/>
          </a:p>
          <a:p>
            <a:pPr eaLnBrk="0" hangingPunct="0"/>
            <a:r>
              <a:rPr lang="en-US" sz="6000">
                <a:latin typeface="Comic Sans MS" pitchFamily="66" charset="0"/>
                <a:cs typeface="Times New Roman" pitchFamily="18" charset="0"/>
              </a:rPr>
              <a:t>  (b) Ammeter  </a:t>
            </a:r>
            <a:endParaRPr lang="en-US" sz="4000"/>
          </a:p>
          <a:p>
            <a:pPr eaLnBrk="0" hangingPunct="0"/>
            <a:r>
              <a:rPr lang="en-US" sz="6000">
                <a:latin typeface="Comic Sans MS" pitchFamily="66" charset="0"/>
                <a:cs typeface="Times New Roman" pitchFamily="18" charset="0"/>
              </a:rPr>
              <a:t>  (c) Electric meter    </a:t>
            </a:r>
            <a:endParaRPr lang="en-US" sz="4000"/>
          </a:p>
          <a:p>
            <a:pPr eaLnBrk="0" hangingPunct="0"/>
            <a:r>
              <a:rPr lang="en-US" sz="6000">
                <a:latin typeface="Comic Sans MS" pitchFamily="66" charset="0"/>
                <a:cs typeface="Times New Roman" pitchFamily="18" charset="0"/>
              </a:rPr>
              <a:t>  (d) Voltmeter </a:t>
            </a:r>
            <a:endParaRPr lang="en-US"/>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r>
              <a:rPr lang="en-US" sz="6000">
                <a:latin typeface="Comic Sans MS" pitchFamily="66" charset="0"/>
                <a:cs typeface="Times New Roman" pitchFamily="18" charset="0"/>
              </a:rPr>
              <a:t>Which of the following is used to measure current? </a:t>
            </a:r>
            <a:endParaRPr lang="en-US" sz="4000"/>
          </a:p>
          <a:p>
            <a:pPr eaLnBrk="0" hangingPunct="0"/>
            <a:r>
              <a:rPr lang="en-US" sz="6000">
                <a:latin typeface="Comic Sans MS" pitchFamily="66" charset="0"/>
                <a:cs typeface="Times New Roman" pitchFamily="18" charset="0"/>
              </a:rPr>
              <a:t>  (a) Ohmmeter      </a:t>
            </a:r>
            <a:endParaRPr lang="en-US" sz="4000"/>
          </a:p>
          <a:p>
            <a:pPr eaLnBrk="0" hangingPunct="0"/>
            <a:r>
              <a:rPr lang="en-US" sz="6000">
                <a:latin typeface="Comic Sans MS" pitchFamily="66" charset="0"/>
                <a:cs typeface="Times New Roman" pitchFamily="18" charset="0"/>
              </a:rPr>
              <a:t>  </a:t>
            </a:r>
            <a:r>
              <a:rPr lang="en-US" sz="6000" b="1">
                <a:latin typeface="Comic Sans MS" pitchFamily="66" charset="0"/>
                <a:cs typeface="Times New Roman" pitchFamily="18" charset="0"/>
              </a:rPr>
              <a:t>(b) Ammeter  </a:t>
            </a:r>
            <a:endParaRPr lang="en-US" sz="4000"/>
          </a:p>
          <a:p>
            <a:pPr eaLnBrk="0" hangingPunct="0"/>
            <a:r>
              <a:rPr lang="en-US" sz="6000">
                <a:latin typeface="Comic Sans MS" pitchFamily="66" charset="0"/>
                <a:cs typeface="Times New Roman" pitchFamily="18" charset="0"/>
              </a:rPr>
              <a:t>  (c) Electric meter    </a:t>
            </a:r>
            <a:endParaRPr lang="en-US" sz="4000"/>
          </a:p>
          <a:p>
            <a:pPr eaLnBrk="0" hangingPunct="0"/>
            <a:r>
              <a:rPr lang="en-US" sz="6000">
                <a:latin typeface="Comic Sans MS" pitchFamily="66" charset="0"/>
                <a:cs typeface="Times New Roman" pitchFamily="18" charset="0"/>
              </a:rPr>
              <a:t>  (d) Voltmeter </a:t>
            </a:r>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r>
              <a:rPr lang="en-US" sz="6000">
                <a:latin typeface="Comic Sans MS" pitchFamily="66" charset="0"/>
                <a:cs typeface="Times New Roman" pitchFamily="18" charset="0"/>
              </a:rPr>
              <a:t>The unit for measuring electrical resistance is the </a:t>
            </a:r>
            <a:endParaRPr lang="en-US" sz="4000"/>
          </a:p>
          <a:p>
            <a:pPr eaLnBrk="0" hangingPunct="0"/>
            <a:r>
              <a:rPr lang="en-US" sz="6000">
                <a:latin typeface="Comic Sans MS" pitchFamily="66" charset="0"/>
                <a:cs typeface="Times New Roman" pitchFamily="18" charset="0"/>
              </a:rPr>
              <a:t>  (a)  ampere.      </a:t>
            </a:r>
            <a:endParaRPr lang="en-US" sz="4000"/>
          </a:p>
          <a:p>
            <a:pPr eaLnBrk="0" hangingPunct="0"/>
            <a:r>
              <a:rPr lang="en-US" sz="6000">
                <a:latin typeface="Comic Sans MS" pitchFamily="66" charset="0"/>
                <a:cs typeface="Times New Roman" pitchFamily="18" charset="0"/>
              </a:rPr>
              <a:t>  (b)  volt.   </a:t>
            </a:r>
            <a:endParaRPr lang="en-US" sz="4000"/>
          </a:p>
          <a:p>
            <a:pPr eaLnBrk="0" hangingPunct="0"/>
            <a:r>
              <a:rPr lang="en-US" sz="6000">
                <a:latin typeface="Comic Sans MS" pitchFamily="66" charset="0"/>
                <a:cs typeface="Times New Roman" pitchFamily="18" charset="0"/>
              </a:rPr>
              <a:t>  (c)  coulomb.  </a:t>
            </a:r>
            <a:endParaRPr lang="en-US" sz="4000"/>
          </a:p>
          <a:p>
            <a:pPr eaLnBrk="0" hangingPunct="0"/>
            <a:r>
              <a:rPr lang="en-US" sz="6000">
                <a:latin typeface="Comic Sans MS" pitchFamily="66" charset="0"/>
                <a:cs typeface="Times New Roman" pitchFamily="18" charset="0"/>
              </a:rPr>
              <a:t>  (d)  ohm. </a:t>
            </a:r>
            <a:endParaRPr lang="en-US" sz="2870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r>
              <a:rPr lang="en-US" sz="6000">
                <a:latin typeface="Comic Sans MS" pitchFamily="66" charset="0"/>
                <a:cs typeface="Times New Roman" pitchFamily="18" charset="0"/>
              </a:rPr>
              <a:t>The unit for measuring electrical resistance is the </a:t>
            </a:r>
            <a:endParaRPr lang="en-US" sz="4000"/>
          </a:p>
          <a:p>
            <a:pPr eaLnBrk="0" hangingPunct="0"/>
            <a:r>
              <a:rPr lang="en-US" sz="6000">
                <a:latin typeface="Comic Sans MS" pitchFamily="66" charset="0"/>
                <a:cs typeface="Times New Roman" pitchFamily="18" charset="0"/>
              </a:rPr>
              <a:t>  (a)  ampere.      </a:t>
            </a:r>
            <a:endParaRPr lang="en-US" sz="4000"/>
          </a:p>
          <a:p>
            <a:pPr eaLnBrk="0" hangingPunct="0"/>
            <a:r>
              <a:rPr lang="en-US" sz="6000">
                <a:latin typeface="Comic Sans MS" pitchFamily="66" charset="0"/>
                <a:cs typeface="Times New Roman" pitchFamily="18" charset="0"/>
              </a:rPr>
              <a:t>  (b)  volt.   </a:t>
            </a:r>
            <a:endParaRPr lang="en-US" sz="4000"/>
          </a:p>
          <a:p>
            <a:pPr eaLnBrk="0" hangingPunct="0"/>
            <a:r>
              <a:rPr lang="en-US" sz="6000">
                <a:latin typeface="Comic Sans MS" pitchFamily="66" charset="0"/>
                <a:cs typeface="Times New Roman" pitchFamily="18" charset="0"/>
              </a:rPr>
              <a:t>  (c)  coulomb.  </a:t>
            </a:r>
            <a:endParaRPr lang="en-US" sz="4000"/>
          </a:p>
          <a:p>
            <a:pPr eaLnBrk="0" hangingPunct="0"/>
            <a:r>
              <a:rPr lang="en-US" sz="6000" b="1">
                <a:latin typeface="Comic Sans MS" pitchFamily="66" charset="0"/>
                <a:cs typeface="Times New Roman" pitchFamily="18" charset="0"/>
              </a:rPr>
              <a:t>  (d)  ohm</a:t>
            </a:r>
            <a:r>
              <a:rPr lang="en-US" sz="6000">
                <a:latin typeface="Comic Sans MS" pitchFamily="66" charset="0"/>
                <a:cs typeface="Times New Roman" pitchFamily="18" charset="0"/>
              </a:rPr>
              <a:t>. </a:t>
            </a:r>
            <a:endParaRPr lang="en-US" sz="2870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0"/>
            <a:ext cx="9144000" cy="769938"/>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The symbol used for the ohm is</a:t>
            </a:r>
            <a:endParaRPr lang="en-US" sz="16600"/>
          </a:p>
        </p:txBody>
      </p:sp>
      <p:pic>
        <p:nvPicPr>
          <p:cNvPr id="235523" name="Picture 1"/>
          <p:cNvPicPr>
            <a:picLocks noChangeAspect="1" noChangeArrowheads="1"/>
          </p:cNvPicPr>
          <p:nvPr/>
        </p:nvPicPr>
        <p:blipFill>
          <a:blip r:embed="rId3" cstate="print"/>
          <a:srcRect/>
          <a:stretch>
            <a:fillRect/>
          </a:stretch>
        </p:blipFill>
        <p:spPr bwMode="auto">
          <a:xfrm>
            <a:off x="6705600" y="1524000"/>
            <a:ext cx="150018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0" y="0"/>
            <a:ext cx="9144000" cy="769938"/>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The symbol used for the ohm is</a:t>
            </a:r>
            <a:endParaRPr lang="en-US" sz="16600"/>
          </a:p>
        </p:txBody>
      </p:sp>
      <p:pic>
        <p:nvPicPr>
          <p:cNvPr id="236547" name="Picture 1"/>
          <p:cNvPicPr>
            <a:picLocks noChangeAspect="1" noChangeArrowheads="1"/>
          </p:cNvPicPr>
          <p:nvPr/>
        </p:nvPicPr>
        <p:blipFill>
          <a:blip r:embed="rId3" cstate="print"/>
          <a:srcRect/>
          <a:stretch>
            <a:fillRect/>
          </a:stretch>
        </p:blipFill>
        <p:spPr bwMode="auto">
          <a:xfrm>
            <a:off x="6705600" y="1524000"/>
            <a:ext cx="1500188" cy="4525963"/>
          </a:xfrm>
          <a:prstGeom prst="rect">
            <a:avLst/>
          </a:prstGeom>
          <a:noFill/>
          <a:ln w="9525">
            <a:noFill/>
            <a:miter lim="800000"/>
            <a:headEnd/>
            <a:tailEnd/>
          </a:ln>
        </p:spPr>
      </p:pic>
      <p:sp>
        <p:nvSpPr>
          <p:cNvPr id="236548" name="TextBox 3"/>
          <p:cNvSpPr txBox="1">
            <a:spLocks noChangeArrowheads="1"/>
          </p:cNvSpPr>
          <p:nvPr/>
        </p:nvSpPr>
        <p:spPr bwMode="auto">
          <a:xfrm>
            <a:off x="3352800" y="4114800"/>
            <a:ext cx="2667000" cy="646113"/>
          </a:xfrm>
          <a:prstGeom prst="rect">
            <a:avLst/>
          </a:prstGeom>
          <a:noFill/>
          <a:ln w="9525">
            <a:noFill/>
            <a:miter lim="800000"/>
            <a:headEnd/>
            <a:tailEnd/>
          </a:ln>
        </p:spPr>
        <p:txBody>
          <a:bodyPr>
            <a:spAutoFit/>
          </a:bodyPr>
          <a:lstStyle/>
          <a:p>
            <a:r>
              <a:rPr lang="en-US" b="1">
                <a:latin typeface="Comic Sans MS" pitchFamily="66" charset="0"/>
              </a:rPr>
              <a:t>This one!!</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p:cNvSpPr>
            <a:spLocks noChangeArrowheads="1"/>
          </p:cNvSpPr>
          <p:nvPr/>
        </p:nvSpPr>
        <p:spPr bwMode="auto">
          <a:xfrm>
            <a:off x="0" y="0"/>
            <a:ext cx="9144000" cy="3170238"/>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What is the voltage drop across a room air conditioner if it has a resistance of 16.2 ohms and a current of 6.8 A flowing through it? </a:t>
            </a:r>
            <a:endParaRPr lang="en-US" sz="2400"/>
          </a:p>
          <a:p>
            <a:pPr eaLnBrk="0" hangingPunct="0"/>
            <a:r>
              <a:rPr lang="en-US" sz="4000">
                <a:latin typeface="Comic Sans MS" pitchFamily="66" charset="0"/>
                <a:cs typeface="Times New Roman" pitchFamily="18" charset="0"/>
              </a:rPr>
              <a:t>	</a:t>
            </a:r>
            <a:endParaRPr lang="en-US" sz="1380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ChangeArrowheads="1"/>
          </p:cNvSpPr>
          <p:nvPr/>
        </p:nvSpPr>
        <p:spPr bwMode="auto">
          <a:xfrm>
            <a:off x="0" y="0"/>
            <a:ext cx="9144000" cy="501650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What is the voltage drop across a room air conditioner if it has a resistance of 16.2 ohms and a current of 6.8 A flowing through it? </a:t>
            </a:r>
            <a:endParaRPr lang="en-US" sz="2400"/>
          </a:p>
          <a:p>
            <a:pPr eaLnBrk="0" hangingPunct="0"/>
            <a:r>
              <a:rPr lang="en-US" sz="4000">
                <a:latin typeface="Comic Sans MS" pitchFamily="66" charset="0"/>
                <a:cs typeface="Times New Roman" pitchFamily="18" charset="0"/>
              </a:rPr>
              <a:t>	</a:t>
            </a:r>
            <a:endParaRPr lang="en-US" sz="2400"/>
          </a:p>
          <a:p>
            <a:pPr eaLnBrk="0" hangingPunct="0"/>
            <a:r>
              <a:rPr lang="en-US" sz="4000">
                <a:latin typeface="Comic Sans MS" pitchFamily="66" charset="0"/>
                <a:cs typeface="Times New Roman" pitchFamily="18" charset="0"/>
              </a:rPr>
              <a:t>R = 16. 2 Ω		V	= R x I</a:t>
            </a:r>
            <a:br>
              <a:rPr lang="en-US" sz="4000">
                <a:latin typeface="Comic Sans MS" pitchFamily="66" charset="0"/>
                <a:cs typeface="Times New Roman" pitchFamily="18" charset="0"/>
              </a:rPr>
            </a:br>
            <a:r>
              <a:rPr lang="en-US" sz="4000">
                <a:latin typeface="Comic Sans MS" pitchFamily="66" charset="0"/>
                <a:cs typeface="Times New Roman" pitchFamily="18" charset="0"/>
              </a:rPr>
              <a:t>I = 6.8 A 			= 16.2 Ω x 6.8 A</a:t>
            </a:r>
            <a:endParaRPr lang="en-US" sz="2400"/>
          </a:p>
          <a:p>
            <a:pPr eaLnBrk="0" hangingPunct="0"/>
            <a:r>
              <a:rPr lang="en-US" sz="4000">
                <a:latin typeface="Comic Sans MS" pitchFamily="66" charset="0"/>
                <a:cs typeface="Times New Roman" pitchFamily="18" charset="0"/>
              </a:rPr>
              <a:t>					= 110.16 V</a:t>
            </a:r>
            <a:endParaRPr lang="en-US" sz="1380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ChangeArrowheads="1"/>
          </p:cNvSpPr>
          <p:nvPr/>
        </p:nvSpPr>
        <p:spPr bwMode="auto">
          <a:xfrm>
            <a:off x="0" y="0"/>
            <a:ext cx="9144000" cy="2800350"/>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An electric crock-pot connected to a 120 V outlet has a resistance of 52 ohms. How much current does the crock-pot use? </a:t>
            </a:r>
            <a:endParaRPr 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9144000" cy="5200650"/>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(d) Salt is soluble in water.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(e) Calcium reacts with water to produce hydrogen</a:t>
            </a:r>
            <a:endParaRPr lang="en-US" sz="540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
          <p:cNvSpPr>
            <a:spLocks noChangeArrowheads="1"/>
          </p:cNvSpPr>
          <p:nvPr/>
        </p:nvSpPr>
        <p:spPr bwMode="auto">
          <a:xfrm>
            <a:off x="0" y="0"/>
            <a:ext cx="9144000" cy="6186488"/>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An electric crock-pot connected to a 120 V outlet has a resistance of 52 ohms. How much current does the crock-pot use? </a:t>
            </a:r>
            <a:endParaRPr lang="en-US" sz="2800"/>
          </a:p>
          <a:p>
            <a:pPr eaLnBrk="0" hangingPunct="0"/>
            <a:r>
              <a:rPr lang="en-US" sz="4400">
                <a:latin typeface="Comic Sans MS" pitchFamily="66" charset="0"/>
                <a:cs typeface="Times New Roman" pitchFamily="18" charset="0"/>
              </a:rPr>
              <a:t>V = 120 V			I	= </a:t>
            </a:r>
            <a:r>
              <a:rPr lang="en-US" sz="4400" u="sng">
                <a:latin typeface="Comic Sans MS" pitchFamily="66" charset="0"/>
                <a:cs typeface="Times New Roman" pitchFamily="18" charset="0"/>
              </a:rPr>
              <a:t>V</a:t>
            </a:r>
            <a:endParaRPr lang="en-US" sz="2800"/>
          </a:p>
          <a:p>
            <a:pPr eaLnBrk="0" hangingPunct="0"/>
            <a:r>
              <a:rPr lang="en-US" sz="4400">
                <a:latin typeface="Comic Sans MS" pitchFamily="66" charset="0"/>
                <a:cs typeface="Times New Roman" pitchFamily="18" charset="0"/>
              </a:rPr>
              <a:t>R = 52 Ω				   R	</a:t>
            </a:r>
            <a:endParaRPr lang="en-US" sz="2800"/>
          </a:p>
          <a:p>
            <a:pPr eaLnBrk="0" hangingPunct="0"/>
            <a:r>
              <a:rPr lang="en-US" sz="4400">
                <a:latin typeface="Comic Sans MS" pitchFamily="66" charset="0"/>
                <a:cs typeface="Times New Roman" pitchFamily="18" charset="0"/>
              </a:rPr>
              <a:t>						= </a:t>
            </a:r>
            <a:r>
              <a:rPr lang="en-US" sz="4400" u="sng">
                <a:latin typeface="Comic Sans MS" pitchFamily="66" charset="0"/>
                <a:cs typeface="Times New Roman" pitchFamily="18" charset="0"/>
              </a:rPr>
              <a:t>120 V</a:t>
            </a:r>
            <a:endParaRPr lang="en-US" sz="2800"/>
          </a:p>
          <a:p>
            <a:pPr eaLnBrk="0" hangingPunct="0"/>
            <a:r>
              <a:rPr lang="en-US" sz="4400">
                <a:latin typeface="Comic Sans MS" pitchFamily="66" charset="0"/>
                <a:cs typeface="Times New Roman" pitchFamily="18" charset="0"/>
              </a:rPr>
              <a:t>						   52 Ω	</a:t>
            </a:r>
            <a:endParaRPr lang="en-US" sz="2800"/>
          </a:p>
          <a:p>
            <a:pPr eaLnBrk="0" hangingPunct="0"/>
            <a:r>
              <a:rPr lang="en-US" sz="4400">
                <a:latin typeface="Comic Sans MS" pitchFamily="66" charset="0"/>
                <a:cs typeface="Times New Roman" pitchFamily="18" charset="0"/>
              </a:rPr>
              <a:t>						= 2.3 A</a:t>
            </a:r>
            <a:endParaRPr lang="en-US" sz="1660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
          <p:cNvSpPr>
            <a:spLocks noChangeArrowheads="1"/>
          </p:cNvSpPr>
          <p:nvPr/>
        </p:nvSpPr>
        <p:spPr bwMode="auto">
          <a:xfrm>
            <a:off x="0" y="0"/>
            <a:ext cx="9144000" cy="2800350"/>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The current required to operate a coffee maker is 7.5 A. What is its resistance when connected to a       120 V circuit? </a:t>
            </a:r>
            <a:endParaRPr lang="en-US" sz="280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
          <p:cNvSpPr>
            <a:spLocks noChangeArrowheads="1"/>
          </p:cNvSpPr>
          <p:nvPr/>
        </p:nvSpPr>
        <p:spPr bwMode="auto">
          <a:xfrm>
            <a:off x="0" y="0"/>
            <a:ext cx="9144000" cy="6186488"/>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The current required to operate a coffee maker is 7.5 A. What is its resistance when connected to a       120 V circuit? </a:t>
            </a:r>
            <a:endParaRPr lang="en-US" sz="2800"/>
          </a:p>
          <a:p>
            <a:pPr eaLnBrk="0" hangingPunct="0"/>
            <a:r>
              <a:rPr lang="en-US" sz="4400">
                <a:latin typeface="Comic Sans MS" pitchFamily="66" charset="0"/>
                <a:cs typeface="Times New Roman" pitchFamily="18" charset="0"/>
              </a:rPr>
              <a:t>I = 7.5 A			R	= </a:t>
            </a:r>
            <a:r>
              <a:rPr lang="en-US" sz="4400" u="sng">
                <a:latin typeface="Comic Sans MS" pitchFamily="66" charset="0"/>
                <a:cs typeface="Times New Roman" pitchFamily="18" charset="0"/>
              </a:rPr>
              <a:t>V</a:t>
            </a:r>
            <a:endParaRPr lang="en-US" sz="2800"/>
          </a:p>
          <a:p>
            <a:pPr eaLnBrk="0" hangingPunct="0"/>
            <a:r>
              <a:rPr lang="en-US" sz="4400">
                <a:latin typeface="Comic Sans MS" pitchFamily="66" charset="0"/>
                <a:cs typeface="Times New Roman" pitchFamily="18" charset="0"/>
              </a:rPr>
              <a:t>V = 120 V				   I</a:t>
            </a:r>
            <a:endParaRPr lang="en-US" sz="2800"/>
          </a:p>
          <a:p>
            <a:pPr eaLnBrk="0" hangingPunct="0"/>
            <a:r>
              <a:rPr lang="en-US" sz="4400">
                <a:latin typeface="Comic Sans MS" pitchFamily="66" charset="0"/>
                <a:cs typeface="Times New Roman" pitchFamily="18" charset="0"/>
              </a:rPr>
              <a:t>						= </a:t>
            </a:r>
            <a:r>
              <a:rPr lang="en-US" sz="4400" u="sng">
                <a:latin typeface="Comic Sans MS" pitchFamily="66" charset="0"/>
                <a:cs typeface="Times New Roman" pitchFamily="18" charset="0"/>
              </a:rPr>
              <a:t>120 V</a:t>
            </a:r>
            <a:endParaRPr lang="en-US" sz="2800"/>
          </a:p>
          <a:p>
            <a:pPr eaLnBrk="0" hangingPunct="0"/>
            <a:r>
              <a:rPr lang="en-US" sz="4400">
                <a:latin typeface="Comic Sans MS" pitchFamily="66" charset="0"/>
                <a:cs typeface="Times New Roman" pitchFamily="18" charset="0"/>
              </a:rPr>
              <a:t>						   7.5 A</a:t>
            </a:r>
            <a:endParaRPr lang="en-US" sz="2800"/>
          </a:p>
          <a:p>
            <a:pPr eaLnBrk="0" hangingPunct="0"/>
            <a:r>
              <a:rPr lang="en-US" sz="4400">
                <a:latin typeface="Comic Sans MS" pitchFamily="66" charset="0"/>
                <a:cs typeface="Times New Roman" pitchFamily="18" charset="0"/>
              </a:rPr>
              <a:t>					 	= 16 Ω	 	</a:t>
            </a:r>
            <a:endParaRPr lang="en-US" sz="1660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The unit for measuring power is the</a:t>
            </a:r>
            <a:endParaRPr lang="en-US"/>
          </a:p>
          <a:p>
            <a:pPr eaLnBrk="0" hangingPunct="0"/>
            <a:r>
              <a:rPr lang="en-US" sz="5400">
                <a:latin typeface="Comic Sans MS" pitchFamily="66" charset="0"/>
                <a:cs typeface="Times New Roman" pitchFamily="18" charset="0"/>
              </a:rPr>
              <a:t>  (a) ampere.       </a:t>
            </a:r>
            <a:endParaRPr lang="en-US"/>
          </a:p>
          <a:p>
            <a:pPr eaLnBrk="0" hangingPunct="0"/>
            <a:r>
              <a:rPr lang="en-US" sz="5400">
                <a:latin typeface="Comic Sans MS" pitchFamily="66" charset="0"/>
                <a:cs typeface="Times New Roman" pitchFamily="18" charset="0"/>
              </a:rPr>
              <a:t>  (b) watt.     </a:t>
            </a:r>
            <a:endParaRPr lang="en-US"/>
          </a:p>
          <a:p>
            <a:pPr eaLnBrk="0" hangingPunct="0"/>
            <a:r>
              <a:rPr lang="en-US" sz="5400">
                <a:latin typeface="Comic Sans MS" pitchFamily="66" charset="0"/>
                <a:cs typeface="Times New Roman" pitchFamily="18" charset="0"/>
              </a:rPr>
              <a:t>  (c) volt.    </a:t>
            </a:r>
            <a:endParaRPr lang="en-US"/>
          </a:p>
          <a:p>
            <a:pPr eaLnBrk="0" hangingPunct="0"/>
            <a:r>
              <a:rPr lang="en-US" sz="5400">
                <a:latin typeface="Comic Sans MS" pitchFamily="66" charset="0"/>
                <a:cs typeface="Times New Roman" pitchFamily="18" charset="0"/>
              </a:rPr>
              <a:t>  (d) joule. </a:t>
            </a:r>
            <a:endParaRPr lang="en-US" sz="2390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The unit for measuring power is the</a:t>
            </a:r>
            <a:endParaRPr lang="en-US"/>
          </a:p>
          <a:p>
            <a:pPr eaLnBrk="0" hangingPunct="0"/>
            <a:r>
              <a:rPr lang="en-US" sz="5400">
                <a:latin typeface="Comic Sans MS" pitchFamily="66" charset="0"/>
                <a:cs typeface="Times New Roman" pitchFamily="18" charset="0"/>
              </a:rPr>
              <a:t>  (a) ampere.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(b) watt. </a:t>
            </a:r>
            <a:r>
              <a:rPr lang="en-US" sz="5400">
                <a:latin typeface="Comic Sans MS" pitchFamily="66" charset="0"/>
                <a:cs typeface="Times New Roman" pitchFamily="18" charset="0"/>
              </a:rPr>
              <a:t>    </a:t>
            </a:r>
            <a:endParaRPr lang="en-US"/>
          </a:p>
          <a:p>
            <a:pPr eaLnBrk="0" hangingPunct="0"/>
            <a:r>
              <a:rPr lang="en-US" sz="5400">
                <a:latin typeface="Comic Sans MS" pitchFamily="66" charset="0"/>
                <a:cs typeface="Times New Roman" pitchFamily="18" charset="0"/>
              </a:rPr>
              <a:t>  (c) volt.    </a:t>
            </a:r>
            <a:endParaRPr lang="en-US"/>
          </a:p>
          <a:p>
            <a:pPr eaLnBrk="0" hangingPunct="0"/>
            <a:r>
              <a:rPr lang="en-US" sz="5400">
                <a:latin typeface="Comic Sans MS" pitchFamily="66" charset="0"/>
                <a:cs typeface="Times New Roman" pitchFamily="18" charset="0"/>
              </a:rPr>
              <a:t>  (d) joule. </a:t>
            </a:r>
            <a:endParaRPr lang="en-US" sz="2390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0" y="0"/>
            <a:ext cx="9144000" cy="1938338"/>
          </a:xfrm>
          <a:prstGeom prst="rect">
            <a:avLst/>
          </a:prstGeom>
          <a:noFill/>
          <a:ln w="9525">
            <a:noFill/>
            <a:miter lim="800000"/>
            <a:headEnd/>
            <a:tailEnd/>
          </a:ln>
        </p:spPr>
        <p:txBody>
          <a:bodyPr>
            <a:spAutoFit/>
          </a:bodyPr>
          <a:lstStyle/>
          <a:p>
            <a:r>
              <a:rPr lang="en-US" sz="4000">
                <a:latin typeface="Comic Sans MS" pitchFamily="66" charset="0"/>
              </a:rPr>
              <a:t>Calculate the power required for a cell phone call that uses 105 J of energy in 30 s.</a:t>
            </a:r>
            <a:r>
              <a:rPr lang="en-US" sz="4000"/>
              <a:t> </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
          <p:cNvSpPr>
            <a:spLocks noChangeArrowheads="1"/>
          </p:cNvSpPr>
          <p:nvPr/>
        </p:nvSpPr>
        <p:spPr bwMode="auto">
          <a:xfrm>
            <a:off x="0" y="0"/>
            <a:ext cx="9144000" cy="5632450"/>
          </a:xfrm>
          <a:prstGeom prst="rect">
            <a:avLst/>
          </a:prstGeom>
          <a:noFill/>
          <a:ln w="9525">
            <a:noFill/>
            <a:miter lim="800000"/>
            <a:headEnd/>
            <a:tailEnd/>
          </a:ln>
        </p:spPr>
        <p:txBody>
          <a:bodyPr>
            <a:spAutoFit/>
          </a:bodyPr>
          <a:lstStyle/>
          <a:p>
            <a:r>
              <a:rPr lang="en-US" sz="4000">
                <a:latin typeface="Comic Sans MS" pitchFamily="66" charset="0"/>
              </a:rPr>
              <a:t>Calculate the power required for a cell phone call that uses 105 J of energy in 30 s.</a:t>
            </a:r>
          </a:p>
          <a:p>
            <a:endParaRPr lang="en-US" sz="4000">
              <a:latin typeface="Comic Sans MS" pitchFamily="66" charset="0"/>
            </a:endParaRPr>
          </a:p>
          <a:p>
            <a:r>
              <a:rPr lang="en-US" sz="4000">
                <a:latin typeface="Comic Sans MS" pitchFamily="66" charset="0"/>
              </a:rPr>
              <a:t>E = 105 J			P 	= </a:t>
            </a:r>
            <a:r>
              <a:rPr lang="en-US" sz="4000" u="sng">
                <a:latin typeface="Comic Sans MS" pitchFamily="66" charset="0"/>
              </a:rPr>
              <a:t>E</a:t>
            </a:r>
          </a:p>
          <a:p>
            <a:r>
              <a:rPr lang="en-US" sz="4000">
                <a:latin typeface="Comic Sans MS" pitchFamily="66" charset="0"/>
              </a:rPr>
              <a:t>t = 30 s					   t 	</a:t>
            </a:r>
          </a:p>
          <a:p>
            <a:r>
              <a:rPr lang="en-US" sz="4000">
                <a:latin typeface="Comic Sans MS" pitchFamily="66" charset="0"/>
              </a:rPr>
              <a:t>						= </a:t>
            </a:r>
            <a:r>
              <a:rPr lang="en-US" sz="4000" u="sng">
                <a:latin typeface="Comic Sans MS" pitchFamily="66" charset="0"/>
              </a:rPr>
              <a:t>105 J</a:t>
            </a:r>
          </a:p>
          <a:p>
            <a:r>
              <a:rPr lang="en-US" sz="4000">
                <a:latin typeface="Comic Sans MS" pitchFamily="66" charset="0"/>
              </a:rPr>
              <a:t>						    30 s </a:t>
            </a:r>
          </a:p>
          <a:p>
            <a:r>
              <a:rPr lang="en-US" sz="4000">
                <a:latin typeface="Comic Sans MS" pitchFamily="66" charset="0"/>
              </a:rPr>
              <a:t>						= 3.5 W</a:t>
            </a:r>
            <a:endParaRPr lang="en-US" sz="400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1"/>
          <p:cNvSpPr>
            <a:spLocks noChangeArrowheads="1"/>
          </p:cNvSpPr>
          <p:nvPr/>
        </p:nvSpPr>
        <p:spPr bwMode="auto">
          <a:xfrm>
            <a:off x="0" y="0"/>
            <a:ext cx="9144000" cy="1938338"/>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Calculate the power used by a microwave oven that uses 112 500 J of energy in 2.5 minutes. </a:t>
            </a:r>
            <a:endParaRPr lang="en-US" sz="400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
          <p:cNvSpPr>
            <a:spLocks noChangeArrowheads="1"/>
          </p:cNvSpPr>
          <p:nvPr/>
        </p:nvSpPr>
        <p:spPr bwMode="auto">
          <a:xfrm>
            <a:off x="0" y="0"/>
            <a:ext cx="9144000" cy="5632450"/>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Calculate the power used by a microwave oven that uses 112 500 J of energy in 2.5 minutes. </a:t>
            </a:r>
          </a:p>
          <a:p>
            <a:endParaRPr lang="en-US" sz="4000">
              <a:latin typeface="Comic Sans MS" pitchFamily="66" charset="0"/>
              <a:cs typeface="Times New Roman" pitchFamily="18" charset="0"/>
            </a:endParaRPr>
          </a:p>
          <a:p>
            <a:r>
              <a:rPr lang="en-US" sz="4000">
                <a:latin typeface="Comic Sans MS" pitchFamily="66" charset="0"/>
                <a:cs typeface="Times New Roman" pitchFamily="18" charset="0"/>
              </a:rPr>
              <a:t>E = 112 500 J		P 	= </a:t>
            </a:r>
            <a:r>
              <a:rPr lang="en-US" sz="4000" u="sng">
                <a:latin typeface="Comic Sans MS" pitchFamily="66" charset="0"/>
                <a:cs typeface="Times New Roman" pitchFamily="18" charset="0"/>
              </a:rPr>
              <a:t>E</a:t>
            </a:r>
          </a:p>
          <a:p>
            <a:r>
              <a:rPr lang="en-US" sz="4000">
                <a:latin typeface="Comic Sans MS" pitchFamily="66" charset="0"/>
                <a:cs typeface="Times New Roman" pitchFamily="18" charset="0"/>
              </a:rPr>
              <a:t> t = 150 s				   t</a:t>
            </a:r>
          </a:p>
          <a:p>
            <a:r>
              <a:rPr lang="en-US" sz="4000">
                <a:latin typeface="Comic Sans MS" pitchFamily="66" charset="0"/>
                <a:cs typeface="Times New Roman" pitchFamily="18" charset="0"/>
              </a:rPr>
              <a:t>						= </a:t>
            </a:r>
            <a:r>
              <a:rPr lang="en-US" sz="4000" u="sng">
                <a:latin typeface="Comic Sans MS" pitchFamily="66" charset="0"/>
                <a:cs typeface="Times New Roman" pitchFamily="18" charset="0"/>
              </a:rPr>
              <a:t>112 500 J</a:t>
            </a:r>
          </a:p>
          <a:p>
            <a:r>
              <a:rPr lang="en-US" sz="4000">
                <a:latin typeface="Comic Sans MS" pitchFamily="66" charset="0"/>
                <a:cs typeface="Times New Roman" pitchFamily="18" charset="0"/>
              </a:rPr>
              <a:t>							 150 s</a:t>
            </a:r>
          </a:p>
          <a:p>
            <a:r>
              <a:rPr lang="en-US" sz="4000">
                <a:latin typeface="Comic Sans MS" pitchFamily="66" charset="0"/>
                <a:cs typeface="Times New Roman" pitchFamily="18" charset="0"/>
              </a:rPr>
              <a:t>						= 750 W</a:t>
            </a:r>
            <a:endParaRPr lang="en-US" sz="400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ChangeArrowheads="1"/>
          </p:cNvSpPr>
          <p:nvPr/>
        </p:nvSpPr>
        <p:spPr bwMode="auto">
          <a:xfrm>
            <a:off x="0" y="0"/>
            <a:ext cx="9144000" cy="1938338"/>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Calculate the power of a coffee maker that operates at 120 V and draws 7.5 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(d) Salt is soluble in water.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(e) Calcium reacts with water to produce hydrogen.  			</a:t>
            </a:r>
            <a:r>
              <a:rPr lang="en-US" sz="2800" b="1">
                <a:latin typeface="Comic Sans MS" pitchFamily="66" charset="0"/>
                <a:cs typeface="Times New Roman" pitchFamily="18" charset="0"/>
              </a:rPr>
              <a:t>chemical</a:t>
            </a:r>
            <a:endParaRPr lang="en-US" sz="540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
          <p:cNvSpPr>
            <a:spLocks noChangeArrowheads="1"/>
          </p:cNvSpPr>
          <p:nvPr/>
        </p:nvSpPr>
        <p:spPr bwMode="auto">
          <a:xfrm>
            <a:off x="0" y="0"/>
            <a:ext cx="9144000" cy="4400550"/>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Calculate the power of a coffee maker that operates at 120 V and draws 7.5 A.</a:t>
            </a:r>
          </a:p>
          <a:p>
            <a:endParaRPr lang="en-US" sz="4000">
              <a:latin typeface="Comic Sans MS" pitchFamily="66" charset="0"/>
              <a:cs typeface="Times New Roman" pitchFamily="18" charset="0"/>
            </a:endParaRPr>
          </a:p>
          <a:p>
            <a:r>
              <a:rPr lang="en-US" sz="4000">
                <a:latin typeface="Comic Sans MS" pitchFamily="66" charset="0"/>
                <a:cs typeface="Times New Roman" pitchFamily="18" charset="0"/>
              </a:rPr>
              <a:t>V = 120 V		P 	= V x I</a:t>
            </a:r>
          </a:p>
          <a:p>
            <a:r>
              <a:rPr lang="en-US" sz="4000">
                <a:latin typeface="Comic Sans MS" pitchFamily="66" charset="0"/>
                <a:cs typeface="Times New Roman" pitchFamily="18" charset="0"/>
              </a:rPr>
              <a:t>I = 7.5 A 			= 120 V x 7.5 A</a:t>
            </a:r>
          </a:p>
          <a:p>
            <a:r>
              <a:rPr lang="en-US" sz="4000">
                <a:latin typeface="Comic Sans MS" pitchFamily="66" charset="0"/>
                <a:cs typeface="Times New Roman" pitchFamily="18" charset="0"/>
              </a:rPr>
              <a:t>					= 900 W</a:t>
            </a:r>
            <a:endParaRPr lang="en-US" sz="400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
          <p:cNvSpPr>
            <a:spLocks noChangeArrowheads="1"/>
          </p:cNvSpPr>
          <p:nvPr/>
        </p:nvSpPr>
        <p:spPr bwMode="auto">
          <a:xfrm>
            <a:off x="0" y="0"/>
            <a:ext cx="9144000" cy="1938338"/>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Calculate the power of a laptop computer that draws 3.0 A from a 7.5 V battery. </a:t>
            </a:r>
            <a:endParaRPr lang="en-US" sz="400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ChangeArrowheads="1"/>
          </p:cNvSpPr>
          <p:nvPr/>
        </p:nvSpPr>
        <p:spPr bwMode="auto">
          <a:xfrm>
            <a:off x="0" y="0"/>
            <a:ext cx="9144000" cy="4400550"/>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Calculate the power of a laptop computer that draws 3.0 A from a 7.5 V battery. </a:t>
            </a:r>
          </a:p>
          <a:p>
            <a:endParaRPr lang="en-US" sz="4000">
              <a:latin typeface="Comic Sans MS" pitchFamily="66" charset="0"/>
              <a:cs typeface="Times New Roman" pitchFamily="18" charset="0"/>
            </a:endParaRPr>
          </a:p>
          <a:p>
            <a:r>
              <a:rPr lang="en-US" sz="4000">
                <a:latin typeface="Comic Sans MS" pitchFamily="66" charset="0"/>
                <a:cs typeface="Times New Roman" pitchFamily="18" charset="0"/>
              </a:rPr>
              <a:t>I = 3.0 A		P  	= V x I</a:t>
            </a:r>
          </a:p>
          <a:p>
            <a:r>
              <a:rPr lang="en-US" sz="4000">
                <a:latin typeface="Comic Sans MS" pitchFamily="66" charset="0"/>
                <a:cs typeface="Times New Roman" pitchFamily="18" charset="0"/>
              </a:rPr>
              <a:t>V = 7.5 V			= 7.5 V x 3.0 A</a:t>
            </a:r>
          </a:p>
          <a:p>
            <a:r>
              <a:rPr lang="en-US" sz="4000">
                <a:latin typeface="Comic Sans MS" pitchFamily="66" charset="0"/>
                <a:cs typeface="Times New Roman" pitchFamily="18" charset="0"/>
              </a:rPr>
              <a:t>					= 22.5 W	</a:t>
            </a:r>
            <a:endParaRPr lang="en-US" sz="400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
          <p:cNvSpPr>
            <a:spLocks noChangeArrowheads="1"/>
          </p:cNvSpPr>
          <p:nvPr/>
        </p:nvSpPr>
        <p:spPr bwMode="auto">
          <a:xfrm>
            <a:off x="0" y="0"/>
            <a:ext cx="9144000" cy="1570038"/>
          </a:xfrm>
          <a:prstGeom prst="rect">
            <a:avLst/>
          </a:prstGeom>
          <a:noFill/>
          <a:ln w="9525">
            <a:noFill/>
            <a:miter lim="800000"/>
            <a:headEnd/>
            <a:tailEnd/>
          </a:ln>
        </p:spPr>
        <p:txBody>
          <a:bodyPr>
            <a:spAutoFit/>
          </a:bodyPr>
          <a:lstStyle/>
          <a:p>
            <a:r>
              <a:rPr lang="en-US" sz="4800">
                <a:latin typeface="Comic Sans MS" pitchFamily="66" charset="0"/>
                <a:cs typeface="Times New Roman" pitchFamily="18" charset="0"/>
              </a:rPr>
              <a:t>How much current is drawn by a 40 W bulb in a 120 V circuit?</a:t>
            </a:r>
            <a:endParaRPr lang="en-US" sz="480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
          <p:cNvSpPr>
            <a:spLocks noChangeArrowheads="1"/>
          </p:cNvSpPr>
          <p:nvPr/>
        </p:nvSpPr>
        <p:spPr bwMode="auto">
          <a:xfrm>
            <a:off x="0" y="0"/>
            <a:ext cx="9144000" cy="6002338"/>
          </a:xfrm>
          <a:prstGeom prst="rect">
            <a:avLst/>
          </a:prstGeom>
          <a:noFill/>
          <a:ln w="9525">
            <a:noFill/>
            <a:miter lim="800000"/>
            <a:headEnd/>
            <a:tailEnd/>
          </a:ln>
        </p:spPr>
        <p:txBody>
          <a:bodyPr>
            <a:spAutoFit/>
          </a:bodyPr>
          <a:lstStyle/>
          <a:p>
            <a:r>
              <a:rPr lang="en-US" sz="4800">
                <a:latin typeface="Comic Sans MS" pitchFamily="66" charset="0"/>
                <a:cs typeface="Times New Roman" pitchFamily="18" charset="0"/>
              </a:rPr>
              <a:t>How much current is drawn by a 40 W bulb in a 120 V circuit?</a:t>
            </a:r>
          </a:p>
          <a:p>
            <a:endParaRPr lang="en-US" sz="4800">
              <a:latin typeface="Comic Sans MS" pitchFamily="66" charset="0"/>
              <a:cs typeface="Times New Roman" pitchFamily="18" charset="0"/>
            </a:endParaRPr>
          </a:p>
          <a:p>
            <a:r>
              <a:rPr lang="en-US" sz="4800">
                <a:latin typeface="Comic Sans MS" pitchFamily="66" charset="0"/>
                <a:cs typeface="Times New Roman" pitchFamily="18" charset="0"/>
              </a:rPr>
              <a:t>P = 40 W		I	=  </a:t>
            </a:r>
            <a:r>
              <a:rPr lang="en-US" sz="4800" u="sng">
                <a:latin typeface="Comic Sans MS" pitchFamily="66" charset="0"/>
                <a:cs typeface="Times New Roman" pitchFamily="18" charset="0"/>
              </a:rPr>
              <a:t>P</a:t>
            </a:r>
          </a:p>
          <a:p>
            <a:r>
              <a:rPr lang="en-US" sz="4800">
                <a:latin typeface="Comic Sans MS" pitchFamily="66" charset="0"/>
                <a:cs typeface="Times New Roman" pitchFamily="18" charset="0"/>
              </a:rPr>
              <a:t>V = 120 V			   V</a:t>
            </a:r>
          </a:p>
          <a:p>
            <a:r>
              <a:rPr lang="en-US" sz="4800">
                <a:latin typeface="Comic Sans MS" pitchFamily="66" charset="0"/>
                <a:cs typeface="Times New Roman" pitchFamily="18" charset="0"/>
              </a:rPr>
              <a:t>					=  </a:t>
            </a:r>
            <a:r>
              <a:rPr lang="en-US" sz="4800" u="sng">
                <a:latin typeface="Comic Sans MS" pitchFamily="66" charset="0"/>
                <a:cs typeface="Times New Roman" pitchFamily="18" charset="0"/>
              </a:rPr>
              <a:t>40 W</a:t>
            </a:r>
          </a:p>
          <a:p>
            <a:r>
              <a:rPr lang="en-US" sz="4800">
                <a:latin typeface="Comic Sans MS" pitchFamily="66" charset="0"/>
                <a:cs typeface="Times New Roman" pitchFamily="18" charset="0"/>
              </a:rPr>
              <a:t>					   120 V</a:t>
            </a:r>
          </a:p>
          <a:p>
            <a:r>
              <a:rPr lang="en-US" sz="4800">
                <a:latin typeface="Comic Sans MS" pitchFamily="66" charset="0"/>
                <a:cs typeface="Times New Roman" pitchFamily="18" charset="0"/>
              </a:rPr>
              <a:t>					= 0.33 A</a:t>
            </a:r>
            <a:endParaRPr lang="en-US" sz="480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
          <p:cNvSpPr>
            <a:spLocks noChangeArrowheads="1"/>
          </p:cNvSpPr>
          <p:nvPr/>
        </p:nvSpPr>
        <p:spPr bwMode="auto">
          <a:xfrm>
            <a:off x="0" y="0"/>
            <a:ext cx="9144000" cy="1938338"/>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What voltage is required to operate a 6.0 W cordless telephone that draws 0.50 A of current?</a:t>
            </a:r>
            <a:endParaRPr lang="en-US" sz="400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
          <p:cNvSpPr>
            <a:spLocks noChangeArrowheads="1"/>
          </p:cNvSpPr>
          <p:nvPr/>
        </p:nvSpPr>
        <p:spPr bwMode="auto">
          <a:xfrm>
            <a:off x="0" y="0"/>
            <a:ext cx="9144000" cy="5632450"/>
          </a:xfrm>
          <a:prstGeom prst="rect">
            <a:avLst/>
          </a:prstGeom>
          <a:noFill/>
          <a:ln w="9525">
            <a:noFill/>
            <a:miter lim="800000"/>
            <a:headEnd/>
            <a:tailEnd/>
          </a:ln>
        </p:spPr>
        <p:txBody>
          <a:bodyPr>
            <a:spAutoFit/>
          </a:bodyPr>
          <a:lstStyle/>
          <a:p>
            <a:r>
              <a:rPr lang="en-US" sz="4000">
                <a:latin typeface="Comic Sans MS" pitchFamily="66" charset="0"/>
                <a:cs typeface="Times New Roman" pitchFamily="18" charset="0"/>
              </a:rPr>
              <a:t>What voltage is required to operate a 6.0 W cordless telephone that draws 0.50 A of current?</a:t>
            </a:r>
          </a:p>
          <a:p>
            <a:endParaRPr lang="en-US" sz="4000">
              <a:latin typeface="Comic Sans MS" pitchFamily="66" charset="0"/>
              <a:cs typeface="Times New Roman" pitchFamily="18" charset="0"/>
            </a:endParaRPr>
          </a:p>
          <a:p>
            <a:r>
              <a:rPr lang="en-US" sz="4000">
                <a:latin typeface="Comic Sans MS" pitchFamily="66" charset="0"/>
                <a:cs typeface="Times New Roman" pitchFamily="18" charset="0"/>
              </a:rPr>
              <a:t>P = 6.0 W		V 	= </a:t>
            </a:r>
            <a:r>
              <a:rPr lang="en-US" sz="4000" u="sng">
                <a:latin typeface="Comic Sans MS" pitchFamily="66" charset="0"/>
                <a:cs typeface="Times New Roman" pitchFamily="18" charset="0"/>
              </a:rPr>
              <a:t>P</a:t>
            </a:r>
          </a:p>
          <a:p>
            <a:r>
              <a:rPr lang="en-US" sz="4000">
                <a:latin typeface="Comic Sans MS" pitchFamily="66" charset="0"/>
                <a:cs typeface="Times New Roman" pitchFamily="18" charset="0"/>
              </a:rPr>
              <a:t>I = 0.50 A			   I</a:t>
            </a:r>
          </a:p>
          <a:p>
            <a:r>
              <a:rPr lang="en-US" sz="4000">
                <a:latin typeface="Comic Sans MS" pitchFamily="66" charset="0"/>
                <a:cs typeface="Times New Roman" pitchFamily="18" charset="0"/>
              </a:rPr>
              <a:t>					= </a:t>
            </a:r>
            <a:r>
              <a:rPr lang="en-US" sz="4000" u="sng">
                <a:latin typeface="Comic Sans MS" pitchFamily="66" charset="0"/>
                <a:cs typeface="Times New Roman" pitchFamily="18" charset="0"/>
              </a:rPr>
              <a:t>6.0 W</a:t>
            </a:r>
          </a:p>
          <a:p>
            <a:r>
              <a:rPr lang="en-US" sz="4000">
                <a:latin typeface="Comic Sans MS" pitchFamily="66" charset="0"/>
                <a:cs typeface="Times New Roman" pitchFamily="18" charset="0"/>
              </a:rPr>
              <a:t>					   0.50 A</a:t>
            </a:r>
          </a:p>
          <a:p>
            <a:r>
              <a:rPr lang="en-US" sz="4000">
                <a:latin typeface="Comic Sans MS" pitchFamily="66" charset="0"/>
                <a:cs typeface="Times New Roman" pitchFamily="18" charset="0"/>
              </a:rPr>
              <a:t>					= 12 V	</a:t>
            </a:r>
            <a:endParaRPr lang="en-US" sz="400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QEBQUEBQQFBAVGBUVFhgVFBQVFRQQFRgVFRoWFhUYGyYeFxojGhgWHzAiLycpLCwsFyAxODAqNSYrLCkBCQoKBQUFDQUFDSkYEhgpKSkpKSkpKSkpKSkpKSkpKSkpKSkpKSkpKSkpKSkpKSkpKSkpKSkpKSkpKSkpKSkpKf/AABEIAOcA2gMBIgACEQEDEQH/xAAcAAEBAAIDAQEAAAAAAAAAAAAABgEFAwQHAgj/xABTEAABAwIDBAMHDQoOAwEAAAABAgMRAAQSITEFBhNBIlFhBxQyUnF0gRYjQlRikZOUobLR0/AlQ1OEkrGztMPSFSQzNDVFY3JzgoOio8FkwsQX/8QAFAEBAAAAAAAAAAAAAAAAAAAAAP/EABQRAQAAAAAAAAAAAAAAAAAAAAD/2gAMAwEAAhEDEQA/APcaUrT7T3paYe4JRcOO4A7hZZW7DZUUAnCMs0mg3FKn/Vkj2vtL4lcfuU9WjftfaXxG5/coKClaAb5N/gNo/Ern9yh3yR7X2j8SuP3aDf0qf9WbftfaXxG5/crHq2a5sbRH4jdf9IoKGlTvq4Z/BbQ+IXf1dPVyx+C2h8Ru/q6CimlTp33Z/A7Q+I3f1dYG/bP4HaPxG7+roKOsVO+ry3/B3/xG8+qrHq/tvEvviN59VQUdZqaPdBtBr32PLZXg/ZUHdCs/GuPil59VQUtKmh3Q7L8I78Wuh+yrI7oVl+Ec+LXX1VBSUqd9X9n4z/otLs/sqJ39tTp30fJZXn1VBRUrQeri36rzP/wrz6qvn1eWvM3I8tneD9lQUNKnvV9Z81ujy210PztVj/8AQbL8Mr4F/wCroKKlTv8A+gWP4cDytuj86K+2N/LJa0ITcIK1qCEjCsStRgDNOpNBv6UpQKmmx92l+ZNfp3qpammx92l9tk18j7tBS0pSgUpSgUpSgUpSgVgis0oMUrNKDFZpSgxFKzSgwKzSlApSlApSlAipnffSy8+tfnKqmqY360svPrT55oKcUoKUCptP9Mq8yR+nXVJU0n+m1eZI/WF0FLSlKBSlKBSlKBSlKBSlKBSlKBSsVmgUpSgUpSgUpSgUpSgVNb7jo2fntp8+qWprfjSz8+tPnGgpRSgpQKmkD7tK8yb/AFhyqWplI+7avMUfrC6CmpSlApSlApSlApSlApSlApSlApSlApSlApSlApSlApSlAqZ340svPrX5yqpql9+zlZef2nzlUFQKUFKBU2n+mj5kn9OuqSptI+7SvMk/rC6CkpSlApSsRQZpSlApSlApSlApSsUGaUmlApSlApSlApSlApSlAqa34HRs/PrT9JVLU1vscrPz20+eTQUtKClAqaSPu0rzJH6wuqWpwf0yfMx+nNBR0pSg47i4S2krWpKUJBKlKIACRqSToK8z3k7tKG3AmxQHQlRxrcxJQpI5NkZzpmR1ZGZr0q8s0PNqbdSlbahCkqEgjqIrwHfrZFsztDgWzbiGUcNLhBWs4lGVYcU6BQy5mg9Q3Y7qlterDagph0jIOKTgUfFS5OZ7CBNWleX7vdzVqyuWXFrRcturwNhbYA4ZZecKlIVIxShEHqJyr0+gzUrvJ3SLSwcDbqlLdkYktjEWweazIAMZ4deyqHaFsXWloStbZUkpC0RjQT7JMgiRX533k3S4N/3qw6bl0kcgkhxWeBRUqCvMSZ1UBrQfoHY+3mLtGO3dQ4nnhOY7FJOaT5RXfrxfuY7h3Auy6+t22LIQotpyWtLmIhKzyScOaSJII01r2ig4bu8Q0hS3VJQ2kSpSiAAOsk1OW/dO2csAi6bTPJYWg+nEkVPd1vd9Jt3Ll+5uSlEBpkcMNBxUJSIidcyokmJqM3X7niHzZvKeS4w8sIcbTKVpcSlxa0EzkAlAM6nFlyNB7xbXSXUBbakrQrMKSQpJHWCMjXU2lvAxbKbQ+622p04UBRjER+YcpMCSBqa7FjZIZbS20lKG0CEpSIAT2V+ed/LR1e1FtrfS+6paUggFKEY1QlvOcISCAerPnNB+jUqnMaVh10JSVKISkAkkkAADUknQVBdyfdt2zbfD7i+IlfDLQXiaR0G3AU+6IXy8lXV3aIdQUOJCkHUHsMjyEEAzyig0L++SVLLVqlLjsSMbiGkqzAAQFdJZJUkDIJOIdKunsTee7UpYfYxYScSWwQ40nkYMpUCClQSVJcgmEERU1v0273zwmbdy4YZTjccW6oKtludIlq4V0kHCEqOLGM9BnNLbWNwS3bXjzqku8ZUIWnFwWyiEOvBKVKELSk4QkkzJIMAKmyvUPNpcaUFIVoR7xEaggggjUEEV8bS2m1bNKdfWlttOZUo/IOZPYMzXLbWyWkJQ2lKEJACUpACUpGgAGgrUb3bEtrm3Uq7a4qWUrcABUFAhJJwlJBzAjWgi0d3Vg3GEsui2gjHkXMUiDw9AmJ5k6eSr/Ym8Nveox2zqHEjWMlJPUpJzT6RXi263cqN6lw3CnLVxCkqKS3ILCxIKSpQPsViTIyFeq9z/AGCza2LJZQlKnW21uKzKnFFIMknlmSBoJoKWprfc5Wfn1r841S1Ob6pkWfZe2p/3GgoxSgpQKnP65/E/29UdR219tM2m1gu4cS2lVphBMmVB4qIgAnQE6aA0FjSpw90Kw9sJ/Id8ni9ZA8pr4X3SLACe+BHY28eQPJHUR79BTVFbx3IFw+gxBFkvwkgy2+FCBixHQ8j5Rz7ae6fs8n+cR5Wnh+dFTe3t4WX3HnmF42EossawXgkBNwsmUhGE5eMRHKeQVO9e7Lt27bLad4fAWVmS4AqcOmBSTMYhMjJRHOqStH6tbL21bx/iJrCt+bEDO7tfhE+Wg3hqIuUoTxDwET3wXuMG1Eyi7MgrDeEGEkeHOemdbN3uibPTrdM+jEezQJqffcCrRT6EhbKkvLS6EjIcZ1U41OiMjMBBnr6gpdj7Kebvrt1wyy9wuGMQMcMFJBEDD1jXI5ma39aBO/dgTld2vwift10c38sUiTd23ocCvzUGd61R3uYayeUocUw2Cm3uDKjBgCJnlU3sndx27fauC60i2ZuHXUttSeI4XHcSiuE5eCka9EHSYrn2zvpa3KrdFrcIU8HsQglEDgvpKsSkECMQzg+Q13dgby2zSHEu3NqFcVw5vpkhcLnpYSc1HOBpQVled7yltt2/WG7bjAIIWpEuhSGW1hTZwEAyc5I5Z1Ur3yshrd2nwzf71SV3tBNwNqLYVxWwlJBbfwoMWigScJ9cAIAw6TQWuxdi97rfWXXHC+4XSFQEo5BKAPchI1zwDStqK0VvvlZlI/jVrMD783r1eFXYTvRanS6tD/rtfvUE9thwh3aYKwElg9ErQJPe5IIQUYlHI+yA7DVAnZKzeIueJKOEpsoI0KihUpPIEjManLPKKlNs3SXE7ScbcxNqRgxNhC0HDbJMF3PCJVGRnWq5O81qBnc2o/12v3qDaE1rt4jNlcf4Lv6NVdU762IP86tSecOoJynWD5a1e8W/Fkq2ebTcslxbbiUpCs1KKSABlqTlQcuyrTjKu2wcGNhpuUul4oUrvkHpnmmdNBW72DsZNnbNsNlSkNjCCqJiSeQ7a0Gz9ss2t5cpuXUsYwytAfWw2Sn10HCEGMIjy9dbpO9VmdLq0+Ha/eoNrU9viMrTzy1+ca7it7LMa3doP9dr96pzeTei1uFWbdvcMOud+WxwoWlRwpWZMA6UFwKUFKBXme/6vum3HtXlM/y2WgPOI7YiVYUL9LNeZd0IfdJvT+aq6vwp6+yfRM9HFQafF5I9ERB6+jEYtejhxT0OIUsZ91P+aZnt6U4p6lYp0XiJwdecz7qZlJ5EGZwnUGcEEK4Sk/OXZGnKIiPFiI6kxA8HCA2Azi8nydnVloE9kYIgcIMdLaDQNvdmUjCLYwVNiSC5mMSVFRABySE85xRK+2T9j7/NR6zqo6npEkuP8F47FpfjGEy2ycJcSgrAU9kAUSuCBkCO0pgtoDs8Q9Z9/wAnaPzjXUZLt/jF5dPton/1/wAsw0v5B+3vdk8xy5jIkpTc4nyR6IiD1mIiecQDJwha0B9n0fJEflRER7IiI6RTDq9xZBteyHCQypxFo/MoWp1BUXlZrUAG/CnQKPUK0smecz1KmZ8mKcXZixZQFykbWxI/gsEJSr+KO5padWUgB1JPExBppOR0zPUeYalMRyiOoaQj0acPsgozI4Kl5JHZHo6nJ17OL7zk/fxXG2chrOXXrn6Znids4/ZcWfqft+TEf8f/ABxHrJaDsbPzu7aMlccZxnkkk66+x19zM9COqpwqeuS5iK+M4FFwNpWSkYTjSkFIMBWXSEA6pxtuZYWOPbg4cONROJRQgBLT56S05pGSswPGjD0uJwWzgLj8YYD70YQpKYxhQwgkEDTxTpmCA6yHaKezn1GZmPGmZ91M+yxQ6nl2VYNLTdqWG8RSUJJStSkTbqJU2lIwgwRKiEAACAkEITwD7ZdkaYerLwecYDPBc2Ow3PWb9Pr2aUrPDIAIUy8mXCT4HQnwlT4y/CUGuZSMAyEYU8hphHuv/b/N99c5A2mfBTPkz1WeqdSvkPZZA4kW/Ex4Kcs4T1zMARETM5RhmcsOKWk/ePL0Ty0gGdSIgpOsQUmSktrdDtMsJVs++6IxjjAEFpJSnvVmPDGMjqCMj4yhCj1kNJgdFH5I932f4v8Ayf24b57Rgd5bROBBUEvGeAVqA73RI40w3mDkRikGQDIHAhWQ8n1Z+q/4/wCxID74CT7FJP8AdBzlPUJmS12yUR0izi6u0rdPBWUpQOjkQkdRIgp7ArTKMUdEOV2eXKP+oc68tOJ2RxOXGC+vtUSysGc/3m9Znng688OquGpAbTbSJv7kKS3iHDT0W1JzIJnpdNRxLTmCAThwwrAtHDwkeKiP7qIiJ8XDET7HDE9HBibXybXzv7zFOa0GFKC4BZSImCNCoRCsiR0hiae4wrOc5mZkzMgzOKZkAzimQDiBAeaD6DCfETP90z1deKZ91in2WP1ysNkJuLLCEgKu7ecOEA5qI0EHUERGREQjChJJERy0iBEeDEYYjDlGGIywYfWD8z/GbLMz35b8zn0lKM9IzmScyvMkyokvOB7KKUFKBXmHdBA/hNrr71JnlHGH/cemOeEj0+K8u7pdylraDSlYo72IkJUrPjCB0dDmQNNYkZghqD9v93Yfd8jqrIgrQ/hR+n/vUq9PhdpVq8jgF+IkpdBPItOyNcowjxesex0lBthuxyDk5fenezqb9Pg8iYyCHAXNyGkFSpAEcjMk4RlhEZ5aD+6DLTe7s9yLl+3elTKE3LaU4eIsFCU4sPEwJUFnpA4QqBhCZVEnU8FSkzwnymNCw7pGmEiNMokjlJHTPSVYN5+sOjWYt3wD2noCdJ05zAKlhIfa0uMvLt3koxtgYlNrStopIURqZSSnidE5gBZPRKijmBPbM9szKdIznEUds4PZcOeu3coSISlYSJMJZdAGYJPRTlmkZ+5T4rRrDm0EJHTxoByGNtaAdRAxpg5KIjMQoyCkuJWHI47GEBJUpUJQhAClLURklKRkZTl4uH3GVUNnu/cKsgythfHS082MYaKErcU4rEHlOnLpjMIKstak17XYUoK4oC0mQoKWlYJ1hQIVnmCMUmcziIWnvsbzrWkj+EXAkSIU8kKMdSg3Pp/zR7AB8KGBZaWMLrfhIMAgAATERhgJgxEBMDCG0t/RPl+0+XmVe+rWV98dVq/aIKkknEZKsK1KUrWSc1E5x4XWMUhS3cnaCBzV2dBfydHqSPRhyAKU24bDYbbjl40tlp11LCip0t4BhK21oCAVqEr6QMBWQAJnopb4NqWDtrcrLza22rhxS21KWlZxkJGBZTi6ZgqzKieWKC2519n7b73GC3ffZBlWABShKiCVYHEKAkk5x16lA42dpbeU+jBdPvOtkghKmsCSpMkSENpCs4yJI0GillsOYHLlp2RoT40RAPsogHpQFONdrY9s+o3CmrZ55pxCWwUuKZTxE8UGVEpCwMYkEDMHJJBA1itoNmQSvPXoOznB1CcWomYnoyBiCUr7DW2nWkBtNzettpAATCk4U6AAluR+VH+WTQfDZKIbdGB1CQFIWAkiBByORTA1nDA1wjFXYKo1kRrJMzKtZzBnH2zj0XxAOiq5bKw4riqc1StabhagNeipQKxHYQfIuTS7eQpOBRWkGPvZHRECIKCnD0UjTDAA8AISkNlstpZt7jA24pTpcDaeBcHE0pgIQttSUhABVkATASrqAnqbPuA40lSZiIzyMgqGnLPif7+Zd4vdO/lyBCrrCAOVqhJBhJ5oMa6RzieiSrU2l+wjFhckqWpapJMrUZUdIElIOQAPRMZoDIbMHy/bDz9DfvI0hsscN4ypxGBtONxZSEIESpUzAEdWPqAGLNIxh7gO2WRq4n5ft7I++rWHO+Pqx3nRbuqdYuG0rKQg4kJchMk9HFmkmBOecInIyyGx2iVJvHMbbrKlIaUlDgaCilAKSU8KEEAhOihECcH8s18g/aPRHg9seDzjDnwXehd7yNvrSt+4Lq0EqRiUqEKiJShKQkZE54ZyJglKUOhtpnxx5MJPojTSRGKM4xQS4gNkD9p9Mzj9M4+3H9/ThP8AObLI/wA7t/RmR4ojq0TpHQPrKOgdvsDV1Az1OIZ9c4J1znDPPDPrZ5LDajT11ZBtQURdMGADkASPIIyGROkDEAFqD3AUoKUCoPevYyrvaSW0paVFoVQ5GEHjCDBbWTB6sJ7avKnCfuz+Jn9OKDUWm5LiNWLKex25Ay7BA+StqNivZetWsdXEd09KapaUEm5uy4Z6DWf9u9AHUAAIHZXyd23cvWrcjLIvPESNDBTFV1KCFO5iwsqFtb5xmm7ebOgHgoZAH/dco3XcM4ra2zEZ3Li/RBbHv1a1g0ESN1HPwDCerC8tXKOYH2FZXus6RpChmmHE5K8pBI8tWsVjDQQTO6l5niUBPiuNrPoKmRHvCuMblXQUpSFqBVzU40vQ64S3CTzy6hrXoUUiggLfYFwFwe+lEHNQNsgE5mZKRi8LlXbXuy4c/wCNT5w2mPyYB56zrVpFYig82u9xH3FSS4RMkOOpdT29HGnUTzrY2u6CkJwlqQIgApSAByjimeXVpzq3w1nDQRTu7DqgQOMgcihYCs40PHj5IrnY3ecT4Yfc0jppTGs6P569XKq8CkUEgvY7p0auQNf5w2Z9BUcq+3NiuYyoN3CSTiID4wnyJ4uQ7NKrIpQSJ2U/4twPItHv5v18jYTnskPqEQZ4JnT/AMnXLqqxpQQad1nEqxIbcSuIxcK3xRpme+p0y1rjf3fu4BQnGrnxmGVDyiLomdNTyr0ClBFbO2XcM4iWBiVElq2tWjkTqpNzKuXkM9eWu2nauoetSpNyELvbcni4FAKGOMJ74WRlPL0jn6NU3vlrY+e2/wCZygoxWaClAqcP9MjzI/pxVHU3/XX4l/8ARQUlKUoFKUoFKUoFKUoFKUoFKUoMVmlKBSlKBSlKBSlKBSlKBU3vn4Vj56x812qSpnfY52Pn1v8AmcoKWs0FKBU1/XX4l/8ARVLU3H3Z7e8v29BSUpSgUpSgUpSgUpSgUpSgUpSgUpSgUpSgV0X9tsNrKFvMpWIJSpaQQDmJBPVXeqB293Qmtl3L6H2bgqcUl1BTw8Kmw023IJVPhIUNOVBWr3itwCS81A1IUCB6RWte7ouz0Kwqu2Qryk/KBFdy62/hUylDLzinkKWnCWwAEhJIUVLEGFCvJe6LupeP3jt0m2dS0eHOJTKjIQhGiXDOdB6uxvpYr8G7tPhmx8hIrutbbYXkh9hROQh1BknyGvzVtzdC7s1NpuWilTv8nBSrErIYRgJ6WYy7a3Fp3Nbxl+174bDaXnkNiFoUrx1GEkwAlKj6KD9FVNb662Pn1v8AmcNUtTW+nhWHnrHzHqClFKClAqbn7tfiR/WBVJUjtPabdttYOPqwNqtMIVhUQVh6cPRBzjOgpv4RazHEblKgg9NOS1HClJzyJOQHM1j+EWpjiNTiKPDT/KDMo18IdWtRdvtKwQCDdgpxBSfWlJKYcQ7ClYJWZQBJ0ExXGb3Z2PF30kHipdyQ8AEoUhxKEyYAxISTqDGSRAIC2O1mQlK+KzgUYSriIwqOkAzBNduoq33isEtJQq8QSHQ8TChKsfFiDJAJ6yT8gGt42zSnCq+BgKAMaEowYhl4RgKJ5qk84oPQk3SCsoCkFwCSkKGIA8ynUCuWoPaO1LB9a1d/pbCsJhslEqASgqUdFHCCmYBg5k4U4eu2rZ8qKtoJVJkSQIOJBKujHSIRhJyMKPloPRKV5ylez8GFW0EEFJTlhBnhlAkDUIyUgexM5kmapvV9Ye2mffP0UFBSp/1e2Htpj8o/RX16u7H20x+VQb6laAb+WHtu3/LFDv5Ye27b4QUG/pU/6vtn+3LX4RNZG/uz/blr8Kmg39K0Q36sPblp8Kj6aerqw9uWnwyPpoN7XifdytlqvGSEqKSxEhJIkLcJE+ke/Xp3q82f7ctPhkfTWPV5s/27afDI+mgmTvPaXWBoOrQE2jzSlFt1JQ46GUjD0RiIwL0PLXOuhsI29mwtkXirouv2yyOE8MKEut448Kch8lW/q5sPblp8Mj6az6t7D25afDt/TQee7V3i2g5dXKWLJ24bDhVaOLacHe7nDwcRsqTBylQB5n0VQbt2d06rZwuG7gC1Q6t1x6JW+pPDQkdIqVCVKzjlVD6uLD25Z/Dt/TWBv5s/27Z/DI+mg31Te+Q6Vh56x8x6uwN+bD27Z/Dt/TWl3i3ktblyxTb3Ns6sXjKsLbqFKw4XQTAMxnQWwpQUoFKUoMRWYpSgRSlKDobV22zahJfWE4jCRClLWRmQlCQVKgdQyrk2ZtVq5b4jCwtEkSJyUnIpUDmlQ5ggGtBtxRt79NytLpZVbrYDjbS3iw7xAuVNoBVhWMOcES2Ada0VhaP3DyUui6DKrtSluBldmp9nvMwt0NwcJcSE5wckgxpQejVw9+o4vCxDi4OJhznhzhxdWuVeXOXV3xlqYTeIfWL1GFXfa4eKHCwFqWBbp6QGDCmAIlRnPl4WFxbtojafCQ1ZlZdTdleJF2248lPF6ajw5KkpyOcTnQep1x8dOPBiTjjFhkYsAMYsOsSQJrznat+48pZKL0Wzt0ooKk3raeEm2YSmW2U8YpU5jKQMKcQM5wK1imbkttOoF736bFxrERchXEafQHEkHRfCxkc1EAglUGg9crgtb5DoUW1BQQpTatei4gwpJnqNea2yH8PrhvDs/jt8QNJvUqDfBdkoLijcFvi8HFAjIxPSrc7B2S4vZV602H0LeXehkvhaXCl3EG1KK+lmCMzn150FBs7ey0uXeEy8hbhxFI6QCwnwi2ogBwDnhJrY3d420ElwhIUtDaZnNxZCUpy5kkCpS12gm5Ra26LR4LRCXOI04yLJKWlIKkOlMFeeBOAmQomYFaTZqbm5ShbwdUba5srOAVKClWr4L9yQMukcIxcsB6zQej2d0h5tLjZCkKEpIkSOvPOsXd2hoJLigkKUltMzm4shKU+kkCvOE7OuXbVxbitoB5rZ7K2gHLhBN6FXRJKQRxHOi2CDOREjMVyXVutd0nipv1Xgv215C4NsLBLgKFZeshARhPjBczzoPScI7KYB1CvI7bv4tPZ3Que9rnjgJvMXHKehBWeGFhfgcIZieVbjbVs5b3rSWu/nEpDGBPEu5UouqU4tDyStpyZ6aXQISBBAiA9FwimGs0oPko7BWOEPsB9FfdKDjLI6h7wrKWh1D3hX1FZoFKUoFKUoFKUoFKUoFKUoFKUoFKUoFKUoPlxsKBB0IIPkOVcGztnN27SWmUBDaZhI7SSTnmSSSSdSTSlB2aUpQKUpQKUpQKUpQKUpQKUpQf/Z"/>
          <p:cNvSpPr>
            <a:spLocks noChangeAspect="1" noChangeArrowheads="1"/>
          </p:cNvSpPr>
          <p:nvPr/>
        </p:nvSpPr>
        <p:spPr bwMode="auto">
          <a:xfrm>
            <a:off x="63500" y="-1060450"/>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28" name="AutoShape 4" descr="data:image/jpeg;base64,/9j/4AAQSkZJRgABAQAAAQABAAD/2wCEAAkGBhQQEBQUEBQQFBAVGBUVFhgVFBQVFRQQFRgVFRoWFhUYGyYeFxojGhgWHzAiLycpLCwsFyAxODAqNSYrLCkBCQoKBQUFDQUFDSkYEhgpKSkpKSkpKSkpKSkpKSkpKSkpKSkpKSkpKSkpKSkpKSkpKSkpKSkpKSkpKSkpKSkpKf/AABEIAOcA2gMBIgACEQEDEQH/xAAcAAEBAAIDAQEAAAAAAAAAAAAABgEFAwQHAgj/xABTEAABAwIDBAMHDQoOAwEAAAABAgMRAAQSITEFBhNBIlFhBxQyUnF0gRYjQlRikZOUobLR0/AlQ1OEkrGztMPSFSQzNDVFY3JzgoOio8FkwsQX/8QAFAEBAAAAAAAAAAAAAAAAAAAAAP/EABQRAQAAAAAAAAAAAAAAAAAAAAD/2gAMAwEAAhEDEQA/APcaUrT7T3paYe4JRcOO4A7hZZW7DZUUAnCMs0mg3FKn/Vkj2vtL4lcfuU9WjftfaXxG5/coKClaAb5N/gNo/Ern9yh3yR7X2j8SuP3aDf0qf9WbftfaXxG5/crHq2a5sbRH4jdf9IoKGlTvq4Z/BbQ+IXf1dPVyx+C2h8Ru/q6CimlTp33Z/A7Q+I3f1dYG/bP4HaPxG7+roKOsVO+ry3/B3/xG8+qrHq/tvEvviN59VQUdZqaPdBtBr32PLZXg/ZUHdCs/GuPil59VQUtKmh3Q7L8I78Wuh+yrI7oVl+Ec+LXX1VBSUqd9X9n4z/otLs/sqJ39tTp30fJZXn1VBRUrQeri36rzP/wrz6qvn1eWvM3I8tneD9lQUNKnvV9Z81ujy210PztVj/8AQbL8Mr4F/wCroKKlTv8A+gWP4cDytuj86K+2N/LJa0ITcIK1qCEjCsStRgDNOpNBv6UpQKmmx92l+ZNfp3qpammx92l9tk18j7tBS0pSgUpSgUpSgUpSgVgis0oMUrNKDFZpSgxFKzSgwKzSlApSlApSlAipnffSy8+tfnKqmqY360svPrT55oKcUoKUCptP9Mq8yR+nXVJU0n+m1eZI/WF0FLSlKBSlKBSlKBSlKBSlKBSlKBSsVmgUpSgUpSgUpSgUpSgVNb7jo2fntp8+qWprfjSz8+tPnGgpRSgpQKmkD7tK8yb/AFhyqWplI+7avMUfrC6CmpSlApSlApSlApSlApSlApSlApSlApSlApSlApSlApSlAqZ340svPrX5yqpql9+zlZef2nzlUFQKUFKBU2n+mj5kn9OuqSptI+7SvMk/rC6CkpSlApSsRQZpSlApSlApSlApSsUGaUmlApSlApSlApSlApSlAqa34HRs/PrT9JVLU1vscrPz20+eTQUtKClAqaSPu0rzJH6wuqWpwf0yfMx+nNBR0pSg47i4S2krWpKUJBKlKIACRqSToK8z3k7tKG3AmxQHQlRxrcxJQpI5NkZzpmR1ZGZr0q8s0PNqbdSlbahCkqEgjqIrwHfrZFsztDgWzbiGUcNLhBWs4lGVYcU6BQy5mg9Q3Y7qlterDagph0jIOKTgUfFS5OZ7CBNWleX7vdzVqyuWXFrRcturwNhbYA4ZZecKlIVIxShEHqJyr0+gzUrvJ3SLSwcDbqlLdkYktjEWweazIAMZ4deyqHaFsXWloStbZUkpC0RjQT7JMgiRX533k3S4N/3qw6bl0kcgkhxWeBRUqCvMSZ1UBrQfoHY+3mLtGO3dQ4nnhOY7FJOaT5RXfrxfuY7h3Auy6+t22LIQotpyWtLmIhKzyScOaSJII01r2ig4bu8Q0hS3VJQ2kSpSiAAOsk1OW/dO2csAi6bTPJYWg+nEkVPd1vd9Jt3Ll+5uSlEBpkcMNBxUJSIidcyokmJqM3X7niHzZvKeS4w8sIcbTKVpcSlxa0EzkAlAM6nFlyNB7xbXSXUBbakrQrMKSQpJHWCMjXU2lvAxbKbQ+622p04UBRjER+YcpMCSBqa7FjZIZbS20lKG0CEpSIAT2V+ed/LR1e1FtrfS+6paUggFKEY1QlvOcISCAerPnNB+jUqnMaVh10JSVKISkAkkkAADUknQVBdyfdt2zbfD7i+IlfDLQXiaR0G3AU+6IXy8lXV3aIdQUOJCkHUHsMjyEEAzyig0L++SVLLVqlLjsSMbiGkqzAAQFdJZJUkDIJOIdKunsTee7UpYfYxYScSWwQ40nkYMpUCClQSVJcgmEERU1v0273zwmbdy4YZTjccW6oKtludIlq4V0kHCEqOLGM9BnNLbWNwS3bXjzqku8ZUIWnFwWyiEOvBKVKELSk4QkkzJIMAKmyvUPNpcaUFIVoR7xEaggggjUEEV8bS2m1bNKdfWlttOZUo/IOZPYMzXLbWyWkJQ2lKEJACUpACUpGgAGgrUb3bEtrm3Uq7a4qWUrcABUFAhJJwlJBzAjWgi0d3Vg3GEsui2gjHkXMUiDw9AmJ5k6eSr/Ym8Nveox2zqHEjWMlJPUpJzT6RXi263cqN6lw3CnLVxCkqKS3ILCxIKSpQPsViTIyFeq9z/AGCza2LJZQlKnW21uKzKnFFIMknlmSBoJoKWprfc5Wfn1r841S1Ob6pkWfZe2p/3GgoxSgpQKnP65/E/29UdR219tM2m1gu4cS2lVphBMmVB4qIgAnQE6aA0FjSpw90Kw9sJ/Id8ni9ZA8pr4X3SLACe+BHY28eQPJHUR79BTVFbx3IFw+gxBFkvwkgy2+FCBixHQ8j5Rz7ae6fs8n+cR5Wnh+dFTe3t4WX3HnmF42EossawXgkBNwsmUhGE5eMRHKeQVO9e7Lt27bLad4fAWVmS4AqcOmBSTMYhMjJRHOqStH6tbL21bx/iJrCt+bEDO7tfhE+Wg3hqIuUoTxDwET3wXuMG1Eyi7MgrDeEGEkeHOemdbN3uibPTrdM+jEezQJqffcCrRT6EhbKkvLS6EjIcZ1U41OiMjMBBnr6gpdj7Kebvrt1wyy9wuGMQMcMFJBEDD1jXI5ma39aBO/dgTld2vwift10c38sUiTd23ocCvzUGd61R3uYayeUocUw2Cm3uDKjBgCJnlU3sndx27fauC60i2ZuHXUttSeI4XHcSiuE5eCka9EHSYrn2zvpa3KrdFrcIU8HsQglEDgvpKsSkECMQzg+Q13dgby2zSHEu3NqFcVw5vpkhcLnpYSc1HOBpQVled7yltt2/WG7bjAIIWpEuhSGW1hTZwEAyc5I5Z1Ur3yshrd2nwzf71SV3tBNwNqLYVxWwlJBbfwoMWigScJ9cAIAw6TQWuxdi97rfWXXHC+4XSFQEo5BKAPchI1zwDStqK0VvvlZlI/jVrMD783r1eFXYTvRanS6tD/rtfvUE9thwh3aYKwElg9ErQJPe5IIQUYlHI+yA7DVAnZKzeIueJKOEpsoI0KihUpPIEjManLPKKlNs3SXE7ScbcxNqRgxNhC0HDbJMF3PCJVGRnWq5O81qBnc2o/12v3qDaE1rt4jNlcf4Lv6NVdU762IP86tSecOoJynWD5a1e8W/Fkq2ebTcslxbbiUpCs1KKSABlqTlQcuyrTjKu2wcGNhpuUul4oUrvkHpnmmdNBW72DsZNnbNsNlSkNjCCqJiSeQ7a0Gz9ss2t5cpuXUsYwytAfWw2Sn10HCEGMIjy9dbpO9VmdLq0+Ha/eoNrU9viMrTzy1+ca7it7LMa3doP9dr96pzeTei1uFWbdvcMOud+WxwoWlRwpWZMA6UFwKUFKBXme/6vum3HtXlM/y2WgPOI7YiVYUL9LNeZd0IfdJvT+aq6vwp6+yfRM9HFQafF5I9ERB6+jEYtejhxT0OIUsZ91P+aZnt6U4p6lYp0XiJwdecz7qZlJ5EGZwnUGcEEK4Sk/OXZGnKIiPFiI6kxA8HCA2Azi8nydnVloE9kYIgcIMdLaDQNvdmUjCLYwVNiSC5mMSVFRABySE85xRK+2T9j7/NR6zqo6npEkuP8F47FpfjGEy2ycJcSgrAU9kAUSuCBkCO0pgtoDs8Q9Z9/wAnaPzjXUZLt/jF5dPton/1/wAsw0v5B+3vdk8xy5jIkpTc4nyR6IiD1mIiecQDJwha0B9n0fJEflRER7IiI6RTDq9xZBteyHCQypxFo/MoWp1BUXlZrUAG/CnQKPUK0smecz1KmZ8mKcXZixZQFykbWxI/gsEJSr+KO5padWUgB1JPExBppOR0zPUeYalMRyiOoaQj0acPsgozI4Kl5JHZHo6nJ17OL7zk/fxXG2chrOXXrn6Znids4/ZcWfqft+TEf8f/ABxHrJaDsbPzu7aMlccZxnkkk66+x19zM9COqpwqeuS5iK+M4FFwNpWSkYTjSkFIMBWXSEA6pxtuZYWOPbg4cONROJRQgBLT56S05pGSswPGjD0uJwWzgLj8YYD70YQpKYxhQwgkEDTxTpmCA6yHaKezn1GZmPGmZ91M+yxQ6nl2VYNLTdqWG8RSUJJStSkTbqJU2lIwgwRKiEAACAkEITwD7ZdkaYerLwecYDPBc2Ow3PWb9Pr2aUrPDIAIUy8mXCT4HQnwlT4y/CUGuZSMAyEYU8hphHuv/b/N99c5A2mfBTPkz1WeqdSvkPZZA4kW/Ex4Kcs4T1zMARETM5RhmcsOKWk/ePL0Ty0gGdSIgpOsQUmSktrdDtMsJVs++6IxjjAEFpJSnvVmPDGMjqCMj4yhCj1kNJgdFH5I932f4v8Ayf24b57Rgd5bROBBUEvGeAVqA73RI40w3mDkRikGQDIHAhWQ8n1Z+q/4/wCxID74CT7FJP8AdBzlPUJmS12yUR0izi6u0rdPBWUpQOjkQkdRIgp7ArTKMUdEOV2eXKP+oc68tOJ2RxOXGC+vtUSysGc/3m9Znng688OquGpAbTbSJv7kKS3iHDT0W1JzIJnpdNRxLTmCAThwwrAtHDwkeKiP7qIiJ8XDET7HDE9HBibXybXzv7zFOa0GFKC4BZSImCNCoRCsiR0hiae4wrOc5mZkzMgzOKZkAzimQDiBAeaD6DCfETP90z1deKZ91in2WP1ysNkJuLLCEgKu7ecOEA5qI0EHUERGREQjChJJERy0iBEeDEYYjDlGGIywYfWD8z/GbLMz35b8zn0lKM9IzmScyvMkyokvOB7KKUFKBXmHdBA/hNrr71JnlHGH/cemOeEj0+K8u7pdylraDSlYo72IkJUrPjCB0dDmQNNYkZghqD9v93Yfd8jqrIgrQ/hR+n/vUq9PhdpVq8jgF+IkpdBPItOyNcowjxesex0lBthuxyDk5fenezqb9Pg8iYyCHAXNyGkFSpAEcjMk4RlhEZ5aD+6DLTe7s9yLl+3elTKE3LaU4eIsFCU4sPEwJUFnpA4QqBhCZVEnU8FSkzwnymNCw7pGmEiNMokjlJHTPSVYN5+sOjWYt3wD2noCdJ05zAKlhIfa0uMvLt3koxtgYlNrStopIURqZSSnidE5gBZPRKijmBPbM9szKdIznEUds4PZcOeu3coSISlYSJMJZdAGYJPRTlmkZ+5T4rRrDm0EJHTxoByGNtaAdRAxpg5KIjMQoyCkuJWHI47GEBJUpUJQhAClLURklKRkZTl4uH3GVUNnu/cKsgythfHS082MYaKErcU4rEHlOnLpjMIKstak17XYUoK4oC0mQoKWlYJ1hQIVnmCMUmcziIWnvsbzrWkj+EXAkSIU8kKMdSg3Pp/zR7AB8KGBZaWMLrfhIMAgAATERhgJgxEBMDCG0t/RPl+0+XmVe+rWV98dVq/aIKkknEZKsK1KUrWSc1E5x4XWMUhS3cnaCBzV2dBfydHqSPRhyAKU24bDYbbjl40tlp11LCip0t4BhK21oCAVqEr6QMBWQAJnopb4NqWDtrcrLza22rhxS21KWlZxkJGBZTi6ZgqzKieWKC2519n7b73GC3ffZBlWABShKiCVYHEKAkk5x16lA42dpbeU+jBdPvOtkghKmsCSpMkSENpCs4yJI0GillsOYHLlp2RoT40RAPsogHpQFONdrY9s+o3CmrZ55pxCWwUuKZTxE8UGVEpCwMYkEDMHJJBA1itoNmQSvPXoOznB1CcWomYnoyBiCUr7DW2nWkBtNzettpAATCk4U6AAluR+VH+WTQfDZKIbdGB1CQFIWAkiBByORTA1nDA1wjFXYKo1kRrJMzKtZzBnH2zj0XxAOiq5bKw4riqc1StabhagNeipQKxHYQfIuTS7eQpOBRWkGPvZHRECIKCnD0UjTDAA8AISkNlstpZt7jA24pTpcDaeBcHE0pgIQttSUhABVkATASrqAnqbPuA40lSZiIzyMgqGnLPif7+Zd4vdO/lyBCrrCAOVqhJBhJ5oMa6RzieiSrU2l+wjFhckqWpapJMrUZUdIElIOQAPRMZoDIbMHy/bDz9DfvI0hsscN4ypxGBtONxZSEIESpUzAEdWPqAGLNIxh7gO2WRq4n5ft7I++rWHO+Pqx3nRbuqdYuG0rKQg4kJchMk9HFmkmBOecInIyyGx2iVJvHMbbrKlIaUlDgaCilAKSU8KEEAhOihECcH8s18g/aPRHg9seDzjDnwXehd7yNvrSt+4Lq0EqRiUqEKiJShKQkZE54ZyJglKUOhtpnxx5MJPojTSRGKM4xQS4gNkD9p9Mzj9M4+3H9/ThP8AObLI/wA7t/RmR4ojq0TpHQPrKOgdvsDV1Az1OIZ9c4J1znDPPDPrZ5LDajT11ZBtQURdMGADkASPIIyGROkDEAFqD3AUoKUCoPevYyrvaSW0paVFoVQ5GEHjCDBbWTB6sJ7avKnCfuz+Jn9OKDUWm5LiNWLKex25Ay7BA+StqNivZetWsdXEd09KapaUEm5uy4Z6DWf9u9AHUAAIHZXyd23cvWrcjLIvPESNDBTFV1KCFO5iwsqFtb5xmm7ebOgHgoZAH/dco3XcM4ra2zEZ3Li/RBbHv1a1g0ESN1HPwDCerC8tXKOYH2FZXus6RpChmmHE5K8pBI8tWsVjDQQTO6l5niUBPiuNrPoKmRHvCuMblXQUpSFqBVzU40vQ64S3CTzy6hrXoUUiggLfYFwFwe+lEHNQNsgE5mZKRi8LlXbXuy4c/wCNT5w2mPyYB56zrVpFYig82u9xH3FSS4RMkOOpdT29HGnUTzrY2u6CkJwlqQIgApSAByjimeXVpzq3w1nDQRTu7DqgQOMgcihYCs40PHj5IrnY3ecT4Yfc0jppTGs6P569XKq8CkUEgvY7p0auQNf5w2Z9BUcq+3NiuYyoN3CSTiID4wnyJ4uQ7NKrIpQSJ2U/4twPItHv5v18jYTnskPqEQZ4JnT/AMnXLqqxpQQad1nEqxIbcSuIxcK3xRpme+p0y1rjf3fu4BQnGrnxmGVDyiLomdNTyr0ClBFbO2XcM4iWBiVElq2tWjkTqpNzKuXkM9eWu2nauoetSpNyELvbcni4FAKGOMJ74WRlPL0jn6NU3vlrY+e2/wCZygoxWaClAqcP9MjzI/pxVHU3/XX4l/8ARQUlKUoFKUoFKUoFKUoFKUoFKUoMVmlKBSlKBSlKBSlKBSlKBU3vn4Vj56x812qSpnfY52Pn1v8AmcoKWs0FKBU1/XX4l/8ARVLU3H3Z7e8v29BSUpSgUpSgUpSgUpSgUpSgUpSgUpSgUpSgV0X9tsNrKFvMpWIJSpaQQDmJBPVXeqB293Qmtl3L6H2bgqcUl1BTw8Kmw023IJVPhIUNOVBWr3itwCS81A1IUCB6RWte7ouz0Kwqu2Qryk/KBFdy62/hUylDLzinkKWnCWwAEhJIUVLEGFCvJe6LupeP3jt0m2dS0eHOJTKjIQhGiXDOdB6uxvpYr8G7tPhmx8hIrutbbYXkh9hROQh1BknyGvzVtzdC7s1NpuWilTv8nBSrErIYRgJ6WYy7a3Fp3Nbxl+174bDaXnkNiFoUrx1GEkwAlKj6KD9FVNb662Pn1v8AmcNUtTW+nhWHnrHzHqClFKClAqbn7tfiR/WBVJUjtPabdttYOPqwNqtMIVhUQVh6cPRBzjOgpv4RazHEblKgg9NOS1HClJzyJOQHM1j+EWpjiNTiKPDT/KDMo18IdWtRdvtKwQCDdgpxBSfWlJKYcQ7ClYJWZQBJ0ExXGb3Z2PF30kHipdyQ8AEoUhxKEyYAxISTqDGSRAIC2O1mQlK+KzgUYSriIwqOkAzBNduoq33isEtJQq8QSHQ8TChKsfFiDJAJ6yT8gGt42zSnCq+BgKAMaEowYhl4RgKJ5qk84oPQk3SCsoCkFwCSkKGIA8ynUCuWoPaO1LB9a1d/pbCsJhslEqASgqUdFHCCmYBg5k4U4eu2rZ8qKtoJVJkSQIOJBKujHSIRhJyMKPloPRKV5ylez8GFW0EEFJTlhBnhlAkDUIyUgexM5kmapvV9Ye2mffP0UFBSp/1e2Htpj8o/RX16u7H20x+VQb6laAb+WHtu3/LFDv5Ye27b4QUG/pU/6vtn+3LX4RNZG/uz/blr8Kmg39K0Q36sPblp8Kj6aerqw9uWnwyPpoN7XifdytlqvGSEqKSxEhJIkLcJE+ke/Xp3q82f7ctPhkfTWPV5s/27afDI+mgmTvPaXWBoOrQE2jzSlFt1JQ46GUjD0RiIwL0PLXOuhsI29mwtkXirouv2yyOE8MKEut448Kch8lW/q5sPblp8Mj6az6t7D25afDt/TQee7V3i2g5dXKWLJ24bDhVaOLacHe7nDwcRsqTBylQB5n0VQbt2d06rZwuG7gC1Q6t1x6JW+pPDQkdIqVCVKzjlVD6uLD25Z/Dt/TWBv5s/27Z/DI+mg31Te+Q6Vh56x8x6uwN+bD27Z/Dt/TWl3i3ktblyxTb3Ns6sXjKsLbqFKw4XQTAMxnQWwpQUoFKUoMRWYpSgRSlKDobV22zahJfWE4jCRClLWRmQlCQVKgdQyrk2ZtVq5b4jCwtEkSJyUnIpUDmlQ5ggGtBtxRt79NytLpZVbrYDjbS3iw7xAuVNoBVhWMOcES2Ada0VhaP3DyUui6DKrtSluBldmp9nvMwt0NwcJcSE5wckgxpQejVw9+o4vCxDi4OJhznhzhxdWuVeXOXV3xlqYTeIfWL1GFXfa4eKHCwFqWBbp6QGDCmAIlRnPl4WFxbtojafCQ1ZlZdTdleJF2248lPF6ajw5KkpyOcTnQep1x8dOPBiTjjFhkYsAMYsOsSQJrznat+48pZKL0Wzt0ooKk3raeEm2YSmW2U8YpU5jKQMKcQM5wK1imbkttOoF736bFxrERchXEafQHEkHRfCxkc1EAglUGg9crgtb5DoUW1BQQpTatei4gwpJnqNea2yH8PrhvDs/jt8QNJvUqDfBdkoLijcFvi8HFAjIxPSrc7B2S4vZV602H0LeXehkvhaXCl3EG1KK+lmCMzn150FBs7ey0uXeEy8hbhxFI6QCwnwi2ogBwDnhJrY3d420ElwhIUtDaZnNxZCUpy5kkCpS12gm5Ra26LR4LRCXOI04yLJKWlIKkOlMFeeBOAmQomYFaTZqbm5ShbwdUba5srOAVKClWr4L9yQMukcIxcsB6zQej2d0h5tLjZCkKEpIkSOvPOsXd2hoJLigkKUltMzm4shKU+kkCvOE7OuXbVxbitoB5rZ7K2gHLhBN6FXRJKQRxHOi2CDOREjMVyXVutd0nipv1Xgv215C4NsLBLgKFZeshARhPjBczzoPScI7KYB1CvI7bv4tPZ3Que9rnjgJvMXHKehBWeGFhfgcIZieVbjbVs5b3rSWu/nEpDGBPEu5UouqU4tDyStpyZ6aXQISBBAiA9FwimGs0oPko7BWOEPsB9FfdKDjLI6h7wrKWh1D3hX1FZoFKUoFKUoFKUoFKUoFKUoFKUoFKUoFKUoPlxsKBB0IIPkOVcGztnN27SWmUBDaZhI7SSTnmSSSSdSTSlB2aUpQKUpQKUpQKUpQKUpQKUpQf/Z"/>
          <p:cNvSpPr>
            <a:spLocks noChangeAspect="1" noChangeArrowheads="1"/>
          </p:cNvSpPr>
          <p:nvPr/>
        </p:nvSpPr>
        <p:spPr bwMode="auto">
          <a:xfrm>
            <a:off x="63500" y="-1060450"/>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30" name="Picture 6" descr="http://home.netcom.com/~swansont/graduatedcylinders.jpg"/>
          <p:cNvPicPr>
            <a:picLocks noChangeAspect="1" noChangeArrowheads="1"/>
          </p:cNvPicPr>
          <p:nvPr/>
        </p:nvPicPr>
        <p:blipFill>
          <a:blip r:embed="rId2" cstate="print"/>
          <a:srcRect/>
          <a:stretch>
            <a:fillRect/>
          </a:stretch>
        </p:blipFill>
        <p:spPr bwMode="auto">
          <a:xfrm>
            <a:off x="1447800" y="152400"/>
            <a:ext cx="6153150" cy="6539230"/>
          </a:xfrm>
          <a:prstGeom prst="rect">
            <a:avLst/>
          </a:prstGeom>
          <a:noFill/>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descr="http://www.sikeston.k12.mo.us/gwilliams/images/attraction.jpg"/>
          <p:cNvPicPr>
            <a:picLocks noChangeAspect="1" noChangeArrowheads="1"/>
          </p:cNvPicPr>
          <p:nvPr/>
        </p:nvPicPr>
        <p:blipFill>
          <a:blip r:embed="rId2" cstate="print"/>
          <a:srcRect/>
          <a:stretch>
            <a:fillRect/>
          </a:stretch>
        </p:blipFill>
        <p:spPr bwMode="auto">
          <a:xfrm>
            <a:off x="762000" y="304800"/>
            <a:ext cx="7624369" cy="6178858"/>
          </a:xfrm>
          <a:prstGeom prst="rect">
            <a:avLst/>
          </a:prstGeom>
          <a:noFill/>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2" descr="http://www.glasbergen.com/wp-content/gallery/math-and-science/edu71.gif"/>
          <p:cNvPicPr>
            <a:picLocks noChangeAspect="1" noChangeArrowheads="1"/>
          </p:cNvPicPr>
          <p:nvPr/>
        </p:nvPicPr>
        <p:blipFill>
          <a:blip r:embed="rId2" cstate="print"/>
          <a:srcRect/>
          <a:stretch>
            <a:fillRect/>
          </a:stretch>
        </p:blipFill>
        <p:spPr bwMode="auto">
          <a:xfrm>
            <a:off x="381000" y="304800"/>
            <a:ext cx="8534400" cy="616373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6062663"/>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(d) Salt is soluble in water.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(e) Calcium reacts with water to produce hydrogen.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(f) Gasoline burns in an automobile engine</a:t>
            </a:r>
            <a:endParaRPr lang="en-US" sz="540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0" name="Picture 2" descr="http://www.cartoonstock.com/newscartoons/cartoonists/jha/lowres/jhan321l.jpg"/>
          <p:cNvPicPr>
            <a:picLocks noChangeAspect="1" noChangeArrowheads="1"/>
          </p:cNvPicPr>
          <p:nvPr/>
        </p:nvPicPr>
        <p:blipFill>
          <a:blip r:embed="rId2" cstate="print"/>
          <a:srcRect/>
          <a:stretch>
            <a:fillRect/>
          </a:stretch>
        </p:blipFill>
        <p:spPr bwMode="auto">
          <a:xfrm>
            <a:off x="1676400" y="152400"/>
            <a:ext cx="5114925" cy="6536646"/>
          </a:xfrm>
          <a:prstGeom prst="rect">
            <a:avLst/>
          </a:prstGeom>
          <a:noFill/>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4" name="Picture 2" descr="http://ircamera.as.arizona.edu/NatSci102/NatSci102/images/extinstruct_files/image002.gif"/>
          <p:cNvPicPr>
            <a:picLocks noChangeAspect="1" noChangeArrowheads="1"/>
          </p:cNvPicPr>
          <p:nvPr/>
        </p:nvPicPr>
        <p:blipFill>
          <a:blip r:embed="rId2" cstate="print"/>
          <a:srcRect/>
          <a:stretch>
            <a:fillRect/>
          </a:stretch>
        </p:blipFill>
        <p:spPr bwMode="auto">
          <a:xfrm>
            <a:off x="2209800" y="228600"/>
            <a:ext cx="4572000" cy="6453188"/>
          </a:xfrm>
          <a:prstGeom prst="rect">
            <a:avLst/>
          </a:prstGeom>
          <a:noFill/>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http://1.bp.blogspot.com/_IZUe32in3XE/TIzuGSlJSTI/AAAAAAAAAVk/SIFzMUleAIY/s1600/larson1.jpg"/>
          <p:cNvPicPr>
            <a:picLocks noChangeAspect="1" noChangeArrowheads="1"/>
          </p:cNvPicPr>
          <p:nvPr/>
        </p:nvPicPr>
        <p:blipFill>
          <a:blip r:embed="rId2" cstate="print"/>
          <a:srcRect/>
          <a:stretch>
            <a:fillRect/>
          </a:stretch>
        </p:blipFill>
        <p:spPr bwMode="auto">
          <a:xfrm>
            <a:off x="1905000" y="245035"/>
            <a:ext cx="4543425" cy="6350615"/>
          </a:xfrm>
          <a:prstGeom prst="rect">
            <a:avLst/>
          </a:prstGeom>
          <a:noFill/>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2" descr="http://www.framingthedialogue.com/wp-content/uploads/2009/01/lost-aliens.png"/>
          <p:cNvPicPr>
            <a:picLocks noChangeAspect="1" noChangeArrowheads="1"/>
          </p:cNvPicPr>
          <p:nvPr/>
        </p:nvPicPr>
        <p:blipFill>
          <a:blip r:embed="rId2" cstate="print"/>
          <a:srcRect/>
          <a:stretch>
            <a:fillRect/>
          </a:stretch>
        </p:blipFill>
        <p:spPr bwMode="auto">
          <a:xfrm>
            <a:off x="1981200" y="278006"/>
            <a:ext cx="4733925" cy="6398473"/>
          </a:xfrm>
          <a:prstGeom prst="rect">
            <a:avLst/>
          </a:prstGeom>
          <a:noFill/>
        </p:spPr>
      </p:pic>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descr="http://flamingcurmudgeon.files.wordpress.com/2009/12/what-we-say-to-dogs-by-gary-larson.jpg"/>
          <p:cNvPicPr>
            <a:picLocks noChangeAspect="1" noChangeArrowheads="1"/>
          </p:cNvPicPr>
          <p:nvPr/>
        </p:nvPicPr>
        <p:blipFill>
          <a:blip r:embed="rId2" cstate="print"/>
          <a:srcRect/>
          <a:stretch>
            <a:fillRect/>
          </a:stretch>
        </p:blipFill>
        <p:spPr bwMode="auto">
          <a:xfrm>
            <a:off x="1676400" y="152400"/>
            <a:ext cx="5305425" cy="6529754"/>
          </a:xfrm>
          <a:prstGeom prst="rect">
            <a:avLst/>
          </a:prstGeom>
          <a:noFill/>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0" name="Picture 2" descr="http://www.jtrue.com/cartoons/art/low/element_of_surprise.jpg"/>
          <p:cNvPicPr>
            <a:picLocks noChangeAspect="1" noChangeArrowheads="1"/>
          </p:cNvPicPr>
          <p:nvPr/>
        </p:nvPicPr>
        <p:blipFill>
          <a:blip r:embed="rId2" cstate="print"/>
          <a:srcRect/>
          <a:stretch>
            <a:fillRect/>
          </a:stretch>
        </p:blipFill>
        <p:spPr bwMode="auto">
          <a:xfrm>
            <a:off x="533400" y="304800"/>
            <a:ext cx="8229599" cy="6172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0"/>
            <a:ext cx="9144000" cy="6494463"/>
          </a:xfrm>
          <a:prstGeom prst="rect">
            <a:avLst/>
          </a:prstGeom>
          <a:noFill/>
          <a:ln w="9525">
            <a:noFill/>
            <a:miter lim="800000"/>
            <a:headEnd/>
            <a:tailEnd/>
          </a:ln>
        </p:spPr>
        <p:txBody>
          <a:bodyPr anchor="ctr">
            <a:spAutoFit/>
          </a:bodyPr>
          <a:lstStyle/>
          <a:p>
            <a:r>
              <a:rPr lang="en-US" sz="2800">
                <a:latin typeface="Comic Sans MS" pitchFamily="66" charset="0"/>
                <a:cs typeface="Times New Roman" pitchFamily="18" charset="0"/>
              </a:rPr>
              <a:t>Label each of the following properties as physical or chemical. </a:t>
            </a:r>
          </a:p>
          <a:p>
            <a:endParaRPr lang="en-CA" sz="2400"/>
          </a:p>
          <a:p>
            <a:pPr eaLnBrk="0" hangingPunct="0"/>
            <a:r>
              <a:rPr lang="en-US" sz="2800">
                <a:latin typeface="Comic Sans MS" pitchFamily="66" charset="0"/>
                <a:cs typeface="Times New Roman" pitchFamily="18" charset="0"/>
              </a:rPr>
              <a:t>  (a) Copper sulphate crystals are blue.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(b) Gold is an excellent conductor of electricity.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(c) Iron rusts when exposed to air and water.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(d) Salt is soluble in water.  							</a:t>
            </a:r>
            <a:r>
              <a:rPr lang="en-US" sz="2800" b="1">
                <a:latin typeface="Comic Sans MS" pitchFamily="66" charset="0"/>
                <a:cs typeface="Times New Roman" pitchFamily="18" charset="0"/>
              </a:rPr>
              <a:t>physical</a:t>
            </a:r>
            <a:endParaRPr lang="en-CA" sz="2400"/>
          </a:p>
          <a:p>
            <a:pPr eaLnBrk="0" hangingPunct="0"/>
            <a:r>
              <a:rPr lang="en-US" sz="2800">
                <a:latin typeface="Comic Sans MS" pitchFamily="66" charset="0"/>
                <a:cs typeface="Times New Roman" pitchFamily="18" charset="0"/>
              </a:rPr>
              <a:t>  (e) Calcium reacts with water to produce hydrogen.  			</a:t>
            </a:r>
            <a:r>
              <a:rPr lang="en-US" sz="2800" b="1">
                <a:latin typeface="Comic Sans MS" pitchFamily="66" charset="0"/>
                <a:cs typeface="Times New Roman" pitchFamily="18" charset="0"/>
              </a:rPr>
              <a:t>chemical</a:t>
            </a:r>
            <a:endParaRPr lang="en-CA" sz="2400"/>
          </a:p>
          <a:p>
            <a:pPr eaLnBrk="0" hangingPunct="0"/>
            <a:r>
              <a:rPr lang="en-US" sz="2800">
                <a:latin typeface="Comic Sans MS" pitchFamily="66" charset="0"/>
                <a:cs typeface="Times New Roman" pitchFamily="18" charset="0"/>
              </a:rPr>
              <a:t>  (f) Gasoline burns in an automobile engine. 					</a:t>
            </a:r>
            <a:r>
              <a:rPr lang="en-US" sz="2800" b="1">
                <a:latin typeface="Comic Sans MS" pitchFamily="66" charset="0"/>
                <a:cs typeface="Times New Roman" pitchFamily="18" charset="0"/>
              </a:rPr>
              <a:t>chemical</a:t>
            </a:r>
            <a:endParaRPr lang="en-US" sz="5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002338"/>
          </a:xfrm>
          <a:prstGeom prst="rect">
            <a:avLst/>
          </a:prstGeom>
          <a:noFill/>
          <a:ln w="9525">
            <a:noFill/>
            <a:miter lim="800000"/>
            <a:headEnd/>
            <a:tailEnd/>
          </a:ln>
        </p:spPr>
        <p:txBody>
          <a:bodyPr anchor="ctr">
            <a:spAutoFit/>
          </a:bodyPr>
          <a:lstStyle/>
          <a:p>
            <a:r>
              <a:rPr lang="en-US" sz="3200">
                <a:latin typeface="Comic Sans MS" pitchFamily="66" charset="0"/>
                <a:cs typeface="Times New Roman" pitchFamily="18" charset="0"/>
              </a:rPr>
              <a:t>The density of aluminum is 2.7 g/cm</a:t>
            </a:r>
            <a:r>
              <a:rPr lang="en-US" sz="3200" baseline="30000">
                <a:latin typeface="Comic Sans MS" pitchFamily="66" charset="0"/>
                <a:cs typeface="Times New Roman" pitchFamily="18" charset="0"/>
              </a:rPr>
              <a:t>3</a:t>
            </a:r>
            <a:r>
              <a:rPr lang="en-US" sz="3200">
                <a:latin typeface="Comic Sans MS" pitchFamily="66" charset="0"/>
                <a:cs typeface="Times New Roman" pitchFamily="18" charset="0"/>
              </a:rPr>
              <a:t>. Four students each measured the mass and volume of a sample of metal; their results are shown below. Only one of the students actually had a sample of aluminum; the other students had different materials. From the information given, decide which student had the aluminum.</a:t>
            </a:r>
          </a:p>
          <a:p>
            <a:r>
              <a:rPr lang="en-US" sz="3200">
                <a:latin typeface="Comic Sans MS" pitchFamily="66" charset="0"/>
                <a:cs typeface="Times New Roman" pitchFamily="18" charset="0"/>
              </a:rPr>
              <a:t> </a:t>
            </a:r>
            <a:endParaRPr lang="en-CA" sz="2800"/>
          </a:p>
          <a:p>
            <a:pPr eaLnBrk="0" hangingPunct="0"/>
            <a:r>
              <a:rPr lang="en-US" sz="3200">
                <a:latin typeface="Comic Sans MS" pitchFamily="66" charset="0"/>
                <a:cs typeface="Times New Roman" pitchFamily="18" charset="0"/>
              </a:rPr>
              <a:t>  (a) mass = 28.4 g volume = 76.7 cm</a:t>
            </a:r>
            <a:r>
              <a:rPr lang="en-US" sz="3200" baseline="30000">
                <a:latin typeface="Comic Sans MS" pitchFamily="66" charset="0"/>
                <a:cs typeface="Times New Roman" pitchFamily="18" charset="0"/>
              </a:rPr>
              <a:t>3</a:t>
            </a:r>
            <a:endParaRPr lang="en-CA" sz="2800"/>
          </a:p>
          <a:p>
            <a:pPr eaLnBrk="0" hangingPunct="0"/>
            <a:r>
              <a:rPr lang="en-US" sz="3200">
                <a:latin typeface="Comic Sans MS" pitchFamily="66" charset="0"/>
                <a:cs typeface="Times New Roman" pitchFamily="18" charset="0"/>
              </a:rPr>
              <a:t>  (b) mass = 37.4 g volume = 15.1 cm</a:t>
            </a:r>
            <a:r>
              <a:rPr lang="en-US" sz="3200" baseline="30000">
                <a:latin typeface="Comic Sans MS" pitchFamily="66" charset="0"/>
                <a:cs typeface="Times New Roman" pitchFamily="18" charset="0"/>
              </a:rPr>
              <a:t>3</a:t>
            </a:r>
            <a:endParaRPr lang="en-CA" sz="2800"/>
          </a:p>
          <a:p>
            <a:pPr eaLnBrk="0" hangingPunct="0"/>
            <a:r>
              <a:rPr lang="en-US" sz="3200">
                <a:latin typeface="Comic Sans MS" pitchFamily="66" charset="0"/>
                <a:cs typeface="Times New Roman" pitchFamily="18" charset="0"/>
              </a:rPr>
              <a:t>  (c) mass = 88.3 g volume = 30.2 cm</a:t>
            </a:r>
            <a:r>
              <a:rPr lang="en-US" sz="3200" baseline="30000">
                <a:latin typeface="Comic Sans MS" pitchFamily="66" charset="0"/>
                <a:cs typeface="Times New Roman" pitchFamily="18" charset="0"/>
              </a:rPr>
              <a:t>3</a:t>
            </a:r>
            <a:endParaRPr lang="en-CA" sz="2800"/>
          </a:p>
          <a:p>
            <a:pPr eaLnBrk="0" hangingPunct="0"/>
            <a:r>
              <a:rPr lang="en-US" sz="3200">
                <a:latin typeface="Comic Sans MS" pitchFamily="66" charset="0"/>
                <a:cs typeface="Times New Roman" pitchFamily="18" charset="0"/>
              </a:rPr>
              <a:t>  (d) mass = 76.7 g volume = 28.4 cm</a:t>
            </a:r>
            <a:r>
              <a:rPr lang="en-US" sz="3200" baseline="30000">
                <a:latin typeface="Comic Sans MS" pitchFamily="66" charset="0"/>
                <a:cs typeface="Times New Roman" pitchFamily="18" charset="0"/>
              </a:rPr>
              <a:t>3</a:t>
            </a:r>
            <a:endParaRPr 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6002338"/>
          </a:xfrm>
          <a:prstGeom prst="rect">
            <a:avLst/>
          </a:prstGeom>
          <a:noFill/>
          <a:ln w="9525">
            <a:noFill/>
            <a:miter lim="800000"/>
            <a:headEnd/>
            <a:tailEnd/>
          </a:ln>
        </p:spPr>
        <p:txBody>
          <a:bodyPr anchor="ctr">
            <a:spAutoFit/>
          </a:bodyPr>
          <a:lstStyle/>
          <a:p>
            <a:r>
              <a:rPr lang="en-US" sz="3200">
                <a:latin typeface="Comic Sans MS" pitchFamily="66" charset="0"/>
                <a:cs typeface="Times New Roman" pitchFamily="18" charset="0"/>
              </a:rPr>
              <a:t>The density of aluminum is 2.7 g/cm</a:t>
            </a:r>
            <a:r>
              <a:rPr lang="en-US" sz="3200" baseline="30000">
                <a:latin typeface="Comic Sans MS" pitchFamily="66" charset="0"/>
                <a:cs typeface="Times New Roman" pitchFamily="18" charset="0"/>
              </a:rPr>
              <a:t>3</a:t>
            </a:r>
            <a:r>
              <a:rPr lang="en-US" sz="3200">
                <a:latin typeface="Comic Sans MS" pitchFamily="66" charset="0"/>
                <a:cs typeface="Times New Roman" pitchFamily="18" charset="0"/>
              </a:rPr>
              <a:t>. Four students each measured the mass and volume of a sample of metal; their results are shown below. Only one of the students actually had a sample of aluminum; the other students had different materials. From the information given, decide which student had the aluminum.</a:t>
            </a:r>
          </a:p>
          <a:p>
            <a:r>
              <a:rPr lang="en-US" sz="3200">
                <a:latin typeface="Comic Sans MS" pitchFamily="66" charset="0"/>
                <a:cs typeface="Times New Roman" pitchFamily="18" charset="0"/>
              </a:rPr>
              <a:t> </a:t>
            </a:r>
            <a:endParaRPr lang="en-CA" sz="2800"/>
          </a:p>
          <a:p>
            <a:pPr eaLnBrk="0" hangingPunct="0"/>
            <a:r>
              <a:rPr lang="en-US" sz="3200">
                <a:latin typeface="Comic Sans MS" pitchFamily="66" charset="0"/>
                <a:cs typeface="Times New Roman" pitchFamily="18" charset="0"/>
              </a:rPr>
              <a:t>  (a) mass = 28.4 g volume = 76.7 cm</a:t>
            </a:r>
            <a:r>
              <a:rPr lang="en-US" sz="3200" baseline="30000">
                <a:latin typeface="Comic Sans MS" pitchFamily="66" charset="0"/>
                <a:cs typeface="Times New Roman" pitchFamily="18" charset="0"/>
              </a:rPr>
              <a:t>3</a:t>
            </a:r>
            <a:endParaRPr lang="en-CA" sz="2800"/>
          </a:p>
          <a:p>
            <a:pPr eaLnBrk="0" hangingPunct="0"/>
            <a:r>
              <a:rPr lang="en-US" sz="3200">
                <a:latin typeface="Comic Sans MS" pitchFamily="66" charset="0"/>
                <a:cs typeface="Times New Roman" pitchFamily="18" charset="0"/>
              </a:rPr>
              <a:t>  (b) mass = 37.4 g volume = 15.1 cm</a:t>
            </a:r>
            <a:r>
              <a:rPr lang="en-US" sz="3200" baseline="30000">
                <a:latin typeface="Comic Sans MS" pitchFamily="66" charset="0"/>
                <a:cs typeface="Times New Roman" pitchFamily="18" charset="0"/>
              </a:rPr>
              <a:t>3</a:t>
            </a:r>
            <a:endParaRPr lang="en-CA" sz="2800"/>
          </a:p>
          <a:p>
            <a:pPr eaLnBrk="0" hangingPunct="0"/>
            <a:r>
              <a:rPr lang="en-US" sz="3200">
                <a:latin typeface="Comic Sans MS" pitchFamily="66" charset="0"/>
                <a:cs typeface="Times New Roman" pitchFamily="18" charset="0"/>
              </a:rPr>
              <a:t>  (c) mass = 88.3 g volume = 30.2 cm</a:t>
            </a:r>
            <a:r>
              <a:rPr lang="en-US" sz="3200" baseline="30000">
                <a:latin typeface="Comic Sans MS" pitchFamily="66" charset="0"/>
                <a:cs typeface="Times New Roman" pitchFamily="18" charset="0"/>
              </a:rPr>
              <a:t>3</a:t>
            </a:r>
            <a:endParaRPr lang="en-CA" sz="2800"/>
          </a:p>
          <a:p>
            <a:pPr eaLnBrk="0" hangingPunct="0"/>
            <a:r>
              <a:rPr lang="en-US" sz="3200">
                <a:latin typeface="Comic Sans MS" pitchFamily="66" charset="0"/>
                <a:cs typeface="Times New Roman" pitchFamily="18" charset="0"/>
              </a:rPr>
              <a:t>  </a:t>
            </a:r>
            <a:r>
              <a:rPr lang="en-US" sz="3200" b="1">
                <a:latin typeface="Comic Sans MS" pitchFamily="66" charset="0"/>
                <a:cs typeface="Times New Roman" pitchFamily="18" charset="0"/>
              </a:rPr>
              <a:t>(d) mass = 76.7 g volume = 28.4 cm</a:t>
            </a:r>
            <a:r>
              <a:rPr lang="en-US" sz="3200" b="1" baseline="30000">
                <a:latin typeface="Comic Sans MS" pitchFamily="66" charset="0"/>
                <a:cs typeface="Times New Roman" pitchFamily="18" charset="0"/>
              </a:rPr>
              <a:t>3</a:t>
            </a:r>
            <a:endParaRPr 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5570538"/>
          </a:xfrm>
          <a:prstGeom prst="rect">
            <a:avLst/>
          </a:prstGeom>
          <a:noFill/>
          <a:ln w="9525">
            <a:noFill/>
            <a:miter lim="800000"/>
            <a:headEnd/>
            <a:tailEnd/>
          </a:ln>
        </p:spPr>
        <p:txBody>
          <a:bodyPr anchor="ctr">
            <a:spAutoFit/>
          </a:bodyPr>
          <a:lstStyle/>
          <a:p>
            <a:r>
              <a:rPr lang="en-US" sz="4000">
                <a:latin typeface="Comic Sans MS" pitchFamily="66" charset="0"/>
                <a:cs typeface="Times New Roman" pitchFamily="18" charset="0"/>
              </a:rPr>
              <a:t>The density of silver is 10.5 g/cm</a:t>
            </a:r>
            <a:r>
              <a:rPr lang="en-US" sz="4000" baseline="30000">
                <a:latin typeface="Comic Sans MS" pitchFamily="66" charset="0"/>
                <a:cs typeface="Times New Roman" pitchFamily="18" charset="0"/>
              </a:rPr>
              <a:t>3</a:t>
            </a:r>
            <a:r>
              <a:rPr lang="en-US" sz="4000">
                <a:latin typeface="Comic Sans MS" pitchFamily="66" charset="0"/>
                <a:cs typeface="Times New Roman" pitchFamily="18" charset="0"/>
              </a:rPr>
              <a:t>. If you had a piece of silver with a mass of 458 g, what would the volume of the piece of silver be? </a:t>
            </a:r>
          </a:p>
          <a:p>
            <a:endParaRPr lang="en-CA"/>
          </a:p>
          <a:p>
            <a:pPr eaLnBrk="0" hangingPunct="0"/>
            <a:r>
              <a:rPr lang="en-US" sz="4000">
                <a:latin typeface="Comic Sans MS" pitchFamily="66" charset="0"/>
                <a:cs typeface="Times New Roman" pitchFamily="18" charset="0"/>
              </a:rPr>
              <a:t>   (a) 0.022 cm</a:t>
            </a:r>
            <a:r>
              <a:rPr lang="en-US" sz="4000" baseline="30000">
                <a:latin typeface="Comic Sans MS" pitchFamily="66" charset="0"/>
                <a:cs typeface="Times New Roman" pitchFamily="18" charset="0"/>
              </a:rPr>
              <a:t>3</a:t>
            </a:r>
            <a:endParaRPr lang="en-CA"/>
          </a:p>
          <a:p>
            <a:pPr eaLnBrk="0" hangingPunct="0"/>
            <a:r>
              <a:rPr lang="en-US" sz="4000">
                <a:latin typeface="Comic Sans MS" pitchFamily="66" charset="0"/>
                <a:cs typeface="Times New Roman" pitchFamily="18" charset="0"/>
              </a:rPr>
              <a:t>   (b) 43.6 cm</a:t>
            </a:r>
            <a:r>
              <a:rPr lang="en-US" sz="4000" baseline="30000">
                <a:latin typeface="Comic Sans MS" pitchFamily="66" charset="0"/>
                <a:cs typeface="Times New Roman" pitchFamily="18" charset="0"/>
              </a:rPr>
              <a:t>3</a:t>
            </a:r>
            <a:endParaRPr lang="en-CA"/>
          </a:p>
          <a:p>
            <a:pPr eaLnBrk="0" hangingPunct="0"/>
            <a:r>
              <a:rPr lang="en-US" sz="4000">
                <a:latin typeface="Comic Sans MS" pitchFamily="66" charset="0"/>
                <a:cs typeface="Times New Roman" pitchFamily="18" charset="0"/>
              </a:rPr>
              <a:t>   (c) 447.5 cm</a:t>
            </a:r>
            <a:r>
              <a:rPr lang="en-US" sz="4000" baseline="30000">
                <a:latin typeface="Comic Sans MS" pitchFamily="66" charset="0"/>
                <a:cs typeface="Times New Roman" pitchFamily="18" charset="0"/>
              </a:rPr>
              <a:t>3</a:t>
            </a:r>
            <a:endParaRPr lang="en-CA"/>
          </a:p>
          <a:p>
            <a:pPr eaLnBrk="0" hangingPunct="0"/>
            <a:r>
              <a:rPr lang="en-US" sz="4000">
                <a:latin typeface="Comic Sans MS" pitchFamily="66" charset="0"/>
                <a:cs typeface="Times New Roman" pitchFamily="18" charset="0"/>
              </a:rPr>
              <a:t>   (d) 468.5 cm</a:t>
            </a:r>
            <a:r>
              <a:rPr lang="en-US" sz="4000" baseline="30000">
                <a:latin typeface="Comic Sans MS" pitchFamily="66" charset="0"/>
                <a:cs typeface="Times New Roman" pitchFamily="18" charset="0"/>
              </a:rPr>
              <a:t>3</a:t>
            </a:r>
            <a:endParaRPr lang="en-US" sz="7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5570538"/>
          </a:xfrm>
          <a:prstGeom prst="rect">
            <a:avLst/>
          </a:prstGeom>
          <a:noFill/>
          <a:ln w="9525">
            <a:noFill/>
            <a:miter lim="800000"/>
            <a:headEnd/>
            <a:tailEnd/>
          </a:ln>
        </p:spPr>
        <p:txBody>
          <a:bodyPr anchor="ctr">
            <a:spAutoFit/>
          </a:bodyPr>
          <a:lstStyle/>
          <a:p>
            <a:r>
              <a:rPr lang="en-US" sz="4000">
                <a:latin typeface="Comic Sans MS" pitchFamily="66" charset="0"/>
                <a:cs typeface="Times New Roman" pitchFamily="18" charset="0"/>
              </a:rPr>
              <a:t>The density of silver is 10.5 g/cm</a:t>
            </a:r>
            <a:r>
              <a:rPr lang="en-US" sz="4000" baseline="30000">
                <a:latin typeface="Comic Sans MS" pitchFamily="66" charset="0"/>
                <a:cs typeface="Times New Roman" pitchFamily="18" charset="0"/>
              </a:rPr>
              <a:t>3</a:t>
            </a:r>
            <a:r>
              <a:rPr lang="en-US" sz="4000">
                <a:latin typeface="Comic Sans MS" pitchFamily="66" charset="0"/>
                <a:cs typeface="Times New Roman" pitchFamily="18" charset="0"/>
              </a:rPr>
              <a:t>. If you had a piece of silver with a mass of 458 g, what would the volume of the piece of silver be? </a:t>
            </a:r>
          </a:p>
          <a:p>
            <a:endParaRPr lang="en-CA"/>
          </a:p>
          <a:p>
            <a:pPr eaLnBrk="0" hangingPunct="0"/>
            <a:r>
              <a:rPr lang="en-US" sz="4000">
                <a:latin typeface="Comic Sans MS" pitchFamily="66" charset="0"/>
                <a:cs typeface="Times New Roman" pitchFamily="18" charset="0"/>
              </a:rPr>
              <a:t>   (a) 0.022 cm</a:t>
            </a:r>
            <a:r>
              <a:rPr lang="en-US" sz="4000" baseline="30000">
                <a:latin typeface="Comic Sans MS" pitchFamily="66" charset="0"/>
                <a:cs typeface="Times New Roman" pitchFamily="18" charset="0"/>
              </a:rPr>
              <a:t>3</a:t>
            </a:r>
            <a:endParaRPr lang="en-CA"/>
          </a:p>
          <a:p>
            <a:pPr eaLnBrk="0" hangingPunct="0"/>
            <a:r>
              <a:rPr lang="en-US" sz="4000" b="1">
                <a:latin typeface="Comic Sans MS" pitchFamily="66" charset="0"/>
                <a:cs typeface="Times New Roman" pitchFamily="18" charset="0"/>
              </a:rPr>
              <a:t>  (b) 43.6 cm</a:t>
            </a:r>
            <a:r>
              <a:rPr lang="en-US" sz="4000" b="1" baseline="30000">
                <a:latin typeface="Comic Sans MS" pitchFamily="66" charset="0"/>
                <a:cs typeface="Times New Roman" pitchFamily="18" charset="0"/>
              </a:rPr>
              <a:t>3</a:t>
            </a:r>
            <a:endParaRPr lang="en-CA"/>
          </a:p>
          <a:p>
            <a:pPr eaLnBrk="0" hangingPunct="0"/>
            <a:r>
              <a:rPr lang="en-US" sz="4000">
                <a:latin typeface="Comic Sans MS" pitchFamily="66" charset="0"/>
                <a:cs typeface="Times New Roman" pitchFamily="18" charset="0"/>
              </a:rPr>
              <a:t>   (c) 447.5 cm</a:t>
            </a:r>
            <a:r>
              <a:rPr lang="en-US" sz="4000" baseline="30000">
                <a:latin typeface="Comic Sans MS" pitchFamily="66" charset="0"/>
                <a:cs typeface="Times New Roman" pitchFamily="18" charset="0"/>
              </a:rPr>
              <a:t>3</a:t>
            </a:r>
            <a:endParaRPr lang="en-CA"/>
          </a:p>
          <a:p>
            <a:pPr eaLnBrk="0" hangingPunct="0"/>
            <a:r>
              <a:rPr lang="en-US" sz="4000">
                <a:latin typeface="Comic Sans MS" pitchFamily="66" charset="0"/>
                <a:cs typeface="Times New Roman" pitchFamily="18" charset="0"/>
              </a:rPr>
              <a:t>   (d) 468.5 cm</a:t>
            </a:r>
            <a:r>
              <a:rPr lang="en-US" sz="4000" baseline="30000">
                <a:latin typeface="Comic Sans MS" pitchFamily="66" charset="0"/>
                <a:cs typeface="Times New Roman" pitchFamily="18" charset="0"/>
              </a:rPr>
              <a:t>3</a:t>
            </a:r>
            <a:endParaRPr lang="en-US" sz="7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7"/>
          <p:cNvSpPr>
            <a:spLocks noChangeArrowheads="1"/>
          </p:cNvSpPr>
          <p:nvPr/>
        </p:nvSpPr>
        <p:spPr bwMode="auto">
          <a:xfrm>
            <a:off x="0" y="0"/>
            <a:ext cx="9144000" cy="2032000"/>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a:t>
            </a:r>
            <a:endParaRPr lang="en-US" sz="21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0" y="0"/>
            <a:ext cx="9144000" cy="6124575"/>
          </a:xfrm>
          <a:prstGeom prst="rect">
            <a:avLst/>
          </a:prstGeom>
          <a:noFill/>
          <a:ln w="9525">
            <a:noFill/>
            <a:miter lim="800000"/>
            <a:headEnd/>
            <a:tailEnd/>
          </a:ln>
        </p:spPr>
        <p:txBody>
          <a:bodyPr anchor="ctr">
            <a:spAutoFit/>
          </a:bodyPr>
          <a:lstStyle/>
          <a:p>
            <a:r>
              <a:rPr lang="en-US">
                <a:latin typeface="Comic Sans MS" pitchFamily="66" charset="0"/>
                <a:cs typeface="Times New Roman" pitchFamily="18" charset="0"/>
              </a:rPr>
              <a:t>Which of the following lists of properties is characteristic of metals? </a:t>
            </a:r>
          </a:p>
          <a:p>
            <a:endParaRPr lang="en-CA" sz="3200"/>
          </a:p>
          <a:p>
            <a:pPr eaLnBrk="0" hangingPunct="0"/>
            <a:r>
              <a:rPr lang="en-US">
                <a:latin typeface="Comic Sans MS" pitchFamily="66" charset="0"/>
                <a:cs typeface="Times New Roman" pitchFamily="18" charset="0"/>
              </a:rPr>
              <a:t>  (a) Shiny, brittle, conduct heat and</a:t>
            </a:r>
            <a:br>
              <a:rPr lang="en-US">
                <a:latin typeface="Comic Sans MS" pitchFamily="66" charset="0"/>
                <a:cs typeface="Times New Roman" pitchFamily="18" charset="0"/>
              </a:rPr>
            </a:br>
            <a:r>
              <a:rPr lang="en-US">
                <a:latin typeface="Comic Sans MS" pitchFamily="66" charset="0"/>
                <a:cs typeface="Times New Roman" pitchFamily="18" charset="0"/>
              </a:rPr>
              <a:t>        electricity.  </a:t>
            </a:r>
            <a:endParaRPr lang="en-CA" sz="3200"/>
          </a:p>
          <a:p>
            <a:pPr eaLnBrk="0" hangingPunct="0"/>
            <a:r>
              <a:rPr lang="en-US">
                <a:latin typeface="Comic Sans MS" pitchFamily="66" charset="0"/>
                <a:cs typeface="Times New Roman" pitchFamily="18" charset="0"/>
              </a:rPr>
              <a:t>  (b) Shiny, malleable, conduct heat and</a:t>
            </a:r>
            <a:br>
              <a:rPr lang="en-US">
                <a:latin typeface="Comic Sans MS" pitchFamily="66" charset="0"/>
                <a:cs typeface="Times New Roman" pitchFamily="18" charset="0"/>
              </a:rPr>
            </a:br>
            <a:r>
              <a:rPr lang="en-US">
                <a:latin typeface="Comic Sans MS" pitchFamily="66" charset="0"/>
                <a:cs typeface="Times New Roman" pitchFamily="18" charset="0"/>
              </a:rPr>
              <a:t>        electricity.   </a:t>
            </a:r>
            <a:endParaRPr lang="en-CA" sz="3200"/>
          </a:p>
          <a:p>
            <a:pPr eaLnBrk="0" hangingPunct="0"/>
            <a:r>
              <a:rPr lang="en-US">
                <a:latin typeface="Comic Sans MS" pitchFamily="66" charset="0"/>
                <a:cs typeface="Times New Roman" pitchFamily="18" charset="0"/>
              </a:rPr>
              <a:t>  (c) Shiny, malleable, do not conduct heat</a:t>
            </a:r>
            <a:br>
              <a:rPr lang="en-US">
                <a:latin typeface="Comic Sans MS" pitchFamily="66" charset="0"/>
                <a:cs typeface="Times New Roman" pitchFamily="18" charset="0"/>
              </a:rPr>
            </a:br>
            <a:r>
              <a:rPr lang="en-US">
                <a:latin typeface="Comic Sans MS" pitchFamily="66" charset="0"/>
                <a:cs typeface="Times New Roman" pitchFamily="18" charset="0"/>
              </a:rPr>
              <a:t>        and electricity.  </a:t>
            </a:r>
            <a:endParaRPr lang="en-CA" sz="3200"/>
          </a:p>
          <a:p>
            <a:pPr eaLnBrk="0" hangingPunct="0"/>
            <a:r>
              <a:rPr lang="en-US">
                <a:latin typeface="Comic Sans MS" pitchFamily="66" charset="0"/>
                <a:cs typeface="Times New Roman" pitchFamily="18" charset="0"/>
              </a:rPr>
              <a:t>  (d) Shiny, malleable, conduct heat but</a:t>
            </a:r>
            <a:br>
              <a:rPr lang="en-US">
                <a:latin typeface="Comic Sans MS" pitchFamily="66" charset="0"/>
                <a:cs typeface="Times New Roman" pitchFamily="18" charset="0"/>
              </a:rPr>
            </a:br>
            <a:r>
              <a:rPr lang="en-US">
                <a:latin typeface="Comic Sans MS" pitchFamily="66" charset="0"/>
                <a:cs typeface="Times New Roman" pitchFamily="18" charset="0"/>
              </a:rPr>
              <a:t>        not electricity. </a:t>
            </a:r>
            <a:endParaRPr lang="en-US" sz="6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9144000" cy="6124575"/>
          </a:xfrm>
          <a:prstGeom prst="rect">
            <a:avLst/>
          </a:prstGeom>
          <a:noFill/>
          <a:ln w="9525">
            <a:noFill/>
            <a:miter lim="800000"/>
            <a:headEnd/>
            <a:tailEnd/>
          </a:ln>
        </p:spPr>
        <p:txBody>
          <a:bodyPr anchor="ctr">
            <a:spAutoFit/>
          </a:bodyPr>
          <a:lstStyle/>
          <a:p>
            <a:r>
              <a:rPr lang="en-US">
                <a:latin typeface="Comic Sans MS" pitchFamily="66" charset="0"/>
                <a:cs typeface="Times New Roman" pitchFamily="18" charset="0"/>
              </a:rPr>
              <a:t>Which of the following lists of properties is characteristic of metals? </a:t>
            </a:r>
          </a:p>
          <a:p>
            <a:endParaRPr lang="en-CA" sz="3200"/>
          </a:p>
          <a:p>
            <a:pPr eaLnBrk="0" hangingPunct="0"/>
            <a:r>
              <a:rPr lang="en-US">
                <a:latin typeface="Comic Sans MS" pitchFamily="66" charset="0"/>
                <a:cs typeface="Times New Roman" pitchFamily="18" charset="0"/>
              </a:rPr>
              <a:t>  (a) Shiny, brittle, conduct heat and</a:t>
            </a:r>
            <a:br>
              <a:rPr lang="en-US">
                <a:latin typeface="Comic Sans MS" pitchFamily="66" charset="0"/>
                <a:cs typeface="Times New Roman" pitchFamily="18" charset="0"/>
              </a:rPr>
            </a:br>
            <a:r>
              <a:rPr lang="en-US">
                <a:latin typeface="Comic Sans MS" pitchFamily="66" charset="0"/>
                <a:cs typeface="Times New Roman" pitchFamily="18" charset="0"/>
              </a:rPr>
              <a:t>        electricity.  </a:t>
            </a:r>
            <a:endParaRPr lang="en-CA" sz="3200"/>
          </a:p>
          <a:p>
            <a:pPr eaLnBrk="0" hangingPunct="0"/>
            <a:r>
              <a:rPr lang="en-US">
                <a:latin typeface="Comic Sans MS" pitchFamily="66" charset="0"/>
                <a:cs typeface="Times New Roman" pitchFamily="18" charset="0"/>
              </a:rPr>
              <a:t>  </a:t>
            </a:r>
            <a:r>
              <a:rPr lang="en-US" b="1">
                <a:latin typeface="Comic Sans MS" pitchFamily="66" charset="0"/>
                <a:cs typeface="Times New Roman" pitchFamily="18" charset="0"/>
              </a:rPr>
              <a:t>(b) Shiny, malleable, conduct heat and</a:t>
            </a:r>
            <a:br>
              <a:rPr lang="en-US" b="1">
                <a:latin typeface="Comic Sans MS" pitchFamily="66" charset="0"/>
                <a:cs typeface="Times New Roman" pitchFamily="18" charset="0"/>
              </a:rPr>
            </a:br>
            <a:r>
              <a:rPr lang="en-US" b="1">
                <a:latin typeface="Comic Sans MS" pitchFamily="66" charset="0"/>
                <a:cs typeface="Times New Roman" pitchFamily="18" charset="0"/>
              </a:rPr>
              <a:t>     electricity.   </a:t>
            </a:r>
            <a:endParaRPr lang="en-CA" sz="3200"/>
          </a:p>
          <a:p>
            <a:pPr eaLnBrk="0" hangingPunct="0"/>
            <a:r>
              <a:rPr lang="en-US">
                <a:latin typeface="Comic Sans MS" pitchFamily="66" charset="0"/>
                <a:cs typeface="Times New Roman" pitchFamily="18" charset="0"/>
              </a:rPr>
              <a:t>  (c) Shiny, malleable, do not conduct heat</a:t>
            </a:r>
            <a:br>
              <a:rPr lang="en-US">
                <a:latin typeface="Comic Sans MS" pitchFamily="66" charset="0"/>
                <a:cs typeface="Times New Roman" pitchFamily="18" charset="0"/>
              </a:rPr>
            </a:br>
            <a:r>
              <a:rPr lang="en-US">
                <a:latin typeface="Comic Sans MS" pitchFamily="66" charset="0"/>
                <a:cs typeface="Times New Roman" pitchFamily="18" charset="0"/>
              </a:rPr>
              <a:t>        and electricity.  </a:t>
            </a:r>
            <a:endParaRPr lang="en-CA" sz="3200"/>
          </a:p>
          <a:p>
            <a:pPr eaLnBrk="0" hangingPunct="0"/>
            <a:r>
              <a:rPr lang="en-US">
                <a:latin typeface="Comic Sans MS" pitchFamily="66" charset="0"/>
                <a:cs typeface="Times New Roman" pitchFamily="18" charset="0"/>
              </a:rPr>
              <a:t>  (d) Shiny, malleable, conduct heat but</a:t>
            </a:r>
            <a:br>
              <a:rPr lang="en-US">
                <a:latin typeface="Comic Sans MS" pitchFamily="66" charset="0"/>
                <a:cs typeface="Times New Roman" pitchFamily="18" charset="0"/>
              </a:rPr>
            </a:br>
            <a:r>
              <a:rPr lang="en-US">
                <a:latin typeface="Comic Sans MS" pitchFamily="66" charset="0"/>
                <a:cs typeface="Times New Roman" pitchFamily="18" charset="0"/>
              </a:rPr>
              <a:t>        not electricity. </a:t>
            </a:r>
            <a:endParaRPr lang="en-US" sz="66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1784350"/>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p>
          <a:p>
            <a:pPr eaLnBrk="0" hangingPunct="0">
              <a:tabLst>
                <a:tab pos="650875" algn="l"/>
              </a:tabLst>
            </a:pPr>
            <a:endParaRPr lang="en-CA" sz="2200"/>
          </a:p>
          <a:p>
            <a:pPr eaLnBrk="0" hangingPunct="0">
              <a:tabLst>
                <a:tab pos="650875" algn="l"/>
              </a:tabLst>
            </a:pPr>
            <a:r>
              <a:rPr lang="en-US" sz="2200">
                <a:latin typeface="Comic Sans MS" pitchFamily="66" charset="0"/>
                <a:cs typeface="Times New Roman" pitchFamily="18" charset="0"/>
              </a:rPr>
              <a:t>  </a:t>
            </a:r>
            <a:endParaRPr lang="en-CA" sz="2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9144000" cy="1784350"/>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a:t>
            </a:r>
            <a:endParaRPr lang="en-CA" sz="2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2124075"/>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2462213"/>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US" sz="2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0"/>
            <a:ext cx="9144000" cy="2800350"/>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US" sz="2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0"/>
            <a:ext cx="9144000" cy="3478213"/>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US" sz="22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0"/>
            <a:ext cx="9144000" cy="4154488"/>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CA" sz="2200"/>
          </a:p>
          <a:p>
            <a:pPr eaLnBrk="0" hangingPunct="0">
              <a:tabLst>
                <a:tab pos="650875" algn="l"/>
              </a:tabLst>
            </a:pPr>
            <a:r>
              <a:rPr lang="en-US" sz="2200">
                <a:latin typeface="Comic Sans MS" pitchFamily="66" charset="0"/>
                <a:cs typeface="Times New Roman" pitchFamily="18" charset="0"/>
              </a:rPr>
              <a:t>  (d) The three sugar cubes that you add to your coffee disappear when you stir the coffee. </a:t>
            </a:r>
            <a:endParaRPr lang="en-US" sz="2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4494213"/>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CA" sz="2200"/>
          </a:p>
          <a:p>
            <a:pPr eaLnBrk="0" hangingPunct="0">
              <a:tabLst>
                <a:tab pos="650875" algn="l"/>
              </a:tabLst>
            </a:pPr>
            <a:r>
              <a:rPr lang="en-US" sz="2200">
                <a:latin typeface="Comic Sans MS" pitchFamily="66" charset="0"/>
                <a:cs typeface="Times New Roman" pitchFamily="18" charset="0"/>
              </a:rPr>
              <a:t>  (d) The three sugar cubes that you add to your coffee disappear when you stir the coffee.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cubes dissolve in coffee (can still taste the sugar)</a:t>
            </a:r>
            <a:endParaRPr lang="en-US" sz="2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7"/>
          <p:cNvSpPr>
            <a:spLocks noChangeArrowheads="1"/>
          </p:cNvSpPr>
          <p:nvPr/>
        </p:nvSpPr>
        <p:spPr bwMode="auto">
          <a:xfrm>
            <a:off x="0" y="0"/>
            <a:ext cx="9144000" cy="2354263"/>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US" sz="21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0"/>
            <a:ext cx="9144000" cy="5170488"/>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CA" sz="2200"/>
          </a:p>
          <a:p>
            <a:pPr eaLnBrk="0" hangingPunct="0">
              <a:tabLst>
                <a:tab pos="650875" algn="l"/>
              </a:tabLst>
            </a:pPr>
            <a:r>
              <a:rPr lang="en-US" sz="2200">
                <a:latin typeface="Comic Sans MS" pitchFamily="66" charset="0"/>
                <a:cs typeface="Times New Roman" pitchFamily="18" charset="0"/>
              </a:rPr>
              <a:t>  (d) The three sugar cubes that you add to your coffee disappear when you stir the coffee.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cubes dissolve in coffee (can still taste the sugar)</a:t>
            </a:r>
            <a:endParaRPr lang="en-CA" sz="2200"/>
          </a:p>
          <a:p>
            <a:pPr eaLnBrk="0" hangingPunct="0">
              <a:tabLst>
                <a:tab pos="650875" algn="l"/>
              </a:tabLst>
            </a:pPr>
            <a:r>
              <a:rPr lang="en-US" sz="2200">
                <a:latin typeface="Comic Sans MS" pitchFamily="66" charset="0"/>
                <a:cs typeface="Times New Roman" pitchFamily="18" charset="0"/>
              </a:rPr>
              <a:t>  (e) You accidentally spill some bleach on your favourite blue shirt and end up with white stains on the shirt.  </a:t>
            </a:r>
            <a:endParaRPr lang="en-US" sz="22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CA" sz="2200"/>
          </a:p>
          <a:p>
            <a:pPr eaLnBrk="0" hangingPunct="0">
              <a:tabLst>
                <a:tab pos="650875" algn="l"/>
              </a:tabLst>
            </a:pPr>
            <a:r>
              <a:rPr lang="en-US" sz="2200">
                <a:latin typeface="Comic Sans MS" pitchFamily="66" charset="0"/>
                <a:cs typeface="Times New Roman" pitchFamily="18" charset="0"/>
              </a:rPr>
              <a:t>  (d) The three sugar cubes that you add to your coffee disappear when you stir the coffee.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cubes dissolve in coffee (can still taste the sugar)</a:t>
            </a:r>
            <a:endParaRPr lang="en-CA" sz="2200"/>
          </a:p>
          <a:p>
            <a:pPr eaLnBrk="0" hangingPunct="0">
              <a:tabLst>
                <a:tab pos="650875" algn="l"/>
              </a:tabLst>
            </a:pPr>
            <a:r>
              <a:rPr lang="en-US" sz="2200">
                <a:latin typeface="Comic Sans MS" pitchFamily="66" charset="0"/>
                <a:cs typeface="Times New Roman" pitchFamily="18" charset="0"/>
              </a:rPr>
              <a:t>  (e) You accidentally spill some bleach on your favourite blue shirt and end up with white stains on the shirt.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produced</a:t>
            </a:r>
            <a:endParaRPr lang="en-US" sz="2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9144000" cy="6186488"/>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CA" sz="2200"/>
          </a:p>
          <a:p>
            <a:pPr eaLnBrk="0" hangingPunct="0">
              <a:tabLst>
                <a:tab pos="650875" algn="l"/>
              </a:tabLst>
            </a:pPr>
            <a:r>
              <a:rPr lang="en-US" sz="2200">
                <a:latin typeface="Comic Sans MS" pitchFamily="66" charset="0"/>
                <a:cs typeface="Times New Roman" pitchFamily="18" charset="0"/>
              </a:rPr>
              <a:t>  (d) The three sugar cubes that you add to your coffee disappear when you stir the coffee.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cubes dissolve in coffee (can still taste the sugar)</a:t>
            </a:r>
            <a:endParaRPr lang="en-CA" sz="2200"/>
          </a:p>
          <a:p>
            <a:pPr eaLnBrk="0" hangingPunct="0">
              <a:tabLst>
                <a:tab pos="650875" algn="l"/>
              </a:tabLst>
            </a:pPr>
            <a:r>
              <a:rPr lang="en-US" sz="2200">
                <a:latin typeface="Comic Sans MS" pitchFamily="66" charset="0"/>
                <a:cs typeface="Times New Roman" pitchFamily="18" charset="0"/>
              </a:rPr>
              <a:t>  (e) You accidentally spill some bleach on your favourite blue shirt and end up with white stains on the shirt.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produced</a:t>
            </a:r>
            <a:endParaRPr lang="en-CA" sz="2200"/>
          </a:p>
          <a:p>
            <a:pPr eaLnBrk="0" hangingPunct="0">
              <a:tabLst>
                <a:tab pos="650875" algn="l"/>
              </a:tabLst>
            </a:pPr>
            <a:r>
              <a:rPr lang="en-US" sz="2200">
                <a:latin typeface="Comic Sans MS" pitchFamily="66" charset="0"/>
                <a:cs typeface="Times New Roman" pitchFamily="18" charset="0"/>
              </a:rPr>
              <a:t>  (f) To reconnect a loose wire in your computer, the technician melts some solder. </a:t>
            </a:r>
            <a:endParaRPr lang="en-US" sz="22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0"/>
            <a:ext cx="9144000" cy="6524625"/>
          </a:xfrm>
          <a:prstGeom prst="rect">
            <a:avLst/>
          </a:prstGeom>
          <a:noFill/>
          <a:ln w="9525">
            <a:noFill/>
            <a:miter lim="800000"/>
            <a:headEnd/>
            <a:tailEnd/>
          </a:ln>
        </p:spPr>
        <p:txBody>
          <a:bodyPr anchor="ctr">
            <a:spAutoFit/>
          </a:bodyPr>
          <a:lstStyle/>
          <a:p>
            <a:pPr eaLnBrk="0" hangingPunct="0">
              <a:tabLst>
                <a:tab pos="650875" algn="l"/>
              </a:tabLst>
            </a:pPr>
            <a:r>
              <a:rPr lang="en-US" sz="2200">
                <a:latin typeface="Comic Sans MS" pitchFamily="66" charset="0"/>
                <a:cs typeface="Times New Roman" pitchFamily="18" charset="0"/>
              </a:rPr>
              <a:t>State whether each of the following changes is a physical change or a chemical change. Give a reason for your answer in each case. </a:t>
            </a:r>
            <a:endParaRPr lang="en-CA" sz="2200"/>
          </a:p>
          <a:p>
            <a:pPr eaLnBrk="0" hangingPunct="0">
              <a:tabLst>
                <a:tab pos="650875" algn="l"/>
              </a:tabLst>
            </a:pPr>
            <a:r>
              <a:rPr lang="en-US" sz="2200">
                <a:latin typeface="Comic Sans MS" pitchFamily="66" charset="0"/>
                <a:cs typeface="Times New Roman" pitchFamily="18" charset="0"/>
              </a:rPr>
              <a:t>  (a) The snow on the sidewalk outside your house melts.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change in state</a:t>
            </a:r>
            <a:endParaRPr lang="en-CA" sz="2200"/>
          </a:p>
          <a:p>
            <a:pPr eaLnBrk="0" hangingPunct="0">
              <a:tabLst>
                <a:tab pos="650875" algn="l"/>
              </a:tabLst>
            </a:pPr>
            <a:r>
              <a:rPr lang="en-US" sz="2200">
                <a:latin typeface="Comic Sans MS" pitchFamily="66" charset="0"/>
                <a:cs typeface="Times New Roman" pitchFamily="18" charset="0"/>
              </a:rPr>
              <a:t>  (b) A piece of silverware gradually tarnishes when left exposed to air.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formed</a:t>
            </a:r>
            <a:endParaRPr lang="en-CA" sz="2200"/>
          </a:p>
          <a:p>
            <a:pPr eaLnBrk="0" hangingPunct="0">
              <a:tabLst>
                <a:tab pos="650875" algn="l"/>
              </a:tabLst>
            </a:pPr>
            <a:r>
              <a:rPr lang="en-US" sz="2200">
                <a:latin typeface="Comic Sans MS" pitchFamily="66" charset="0"/>
                <a:cs typeface="Times New Roman" pitchFamily="18" charset="0"/>
              </a:rPr>
              <a:t>  (c) Milk turns sour after several days.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odour/taste produced therefore new substance made</a:t>
            </a:r>
            <a:endParaRPr lang="en-CA" sz="2200"/>
          </a:p>
          <a:p>
            <a:pPr eaLnBrk="0" hangingPunct="0">
              <a:tabLst>
                <a:tab pos="650875" algn="l"/>
              </a:tabLst>
            </a:pPr>
            <a:r>
              <a:rPr lang="en-US" sz="2200">
                <a:latin typeface="Comic Sans MS" pitchFamily="66" charset="0"/>
                <a:cs typeface="Times New Roman" pitchFamily="18" charset="0"/>
              </a:rPr>
              <a:t>  (d) The three sugar cubes that you add to your coffee disappear when you stir the coffee.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cubes dissolve in coffee (can still taste the sugar)</a:t>
            </a:r>
            <a:endParaRPr lang="en-CA" sz="2200"/>
          </a:p>
          <a:p>
            <a:pPr eaLnBrk="0" hangingPunct="0">
              <a:tabLst>
                <a:tab pos="650875" algn="l"/>
              </a:tabLst>
            </a:pPr>
            <a:r>
              <a:rPr lang="en-US" sz="2200">
                <a:latin typeface="Comic Sans MS" pitchFamily="66" charset="0"/>
                <a:cs typeface="Times New Roman" pitchFamily="18" charset="0"/>
              </a:rPr>
              <a:t>  (e) You accidentally spill some bleach on your favourite blue shirt and end up with white stains on the shirt.  </a:t>
            </a:r>
            <a:endParaRPr lang="en-CA" sz="2200"/>
          </a:p>
          <a:p>
            <a:pPr eaLnBrk="0" hangingPunct="0">
              <a:buFontTx/>
              <a:buChar char="•"/>
              <a:tabLst>
                <a:tab pos="650875" algn="l"/>
              </a:tabLst>
            </a:pPr>
            <a:r>
              <a:rPr lang="en-US" sz="2200" b="1">
                <a:latin typeface="Comic Sans MS" pitchFamily="66" charset="0"/>
                <a:cs typeface="Times New Roman" pitchFamily="18" charset="0"/>
              </a:rPr>
              <a:t>chemical - new colour produced</a:t>
            </a:r>
            <a:endParaRPr lang="en-CA" sz="2200"/>
          </a:p>
          <a:p>
            <a:pPr eaLnBrk="0" hangingPunct="0">
              <a:tabLst>
                <a:tab pos="650875" algn="l"/>
              </a:tabLst>
            </a:pPr>
            <a:r>
              <a:rPr lang="en-US" sz="2200">
                <a:latin typeface="Comic Sans MS" pitchFamily="66" charset="0"/>
                <a:cs typeface="Times New Roman" pitchFamily="18" charset="0"/>
              </a:rPr>
              <a:t>  (f) To reconnect a loose wire in your computer, the technician melts some solder. </a:t>
            </a:r>
            <a:endParaRPr lang="en-CA" sz="2200"/>
          </a:p>
          <a:p>
            <a:pPr eaLnBrk="0" hangingPunct="0">
              <a:buFontTx/>
              <a:buChar char="•"/>
              <a:tabLst>
                <a:tab pos="650875" algn="l"/>
              </a:tabLst>
            </a:pPr>
            <a:r>
              <a:rPr lang="en-US" sz="2200" b="1">
                <a:latin typeface="Comic Sans MS" pitchFamily="66" charset="0"/>
                <a:cs typeface="Times New Roman" pitchFamily="18" charset="0"/>
              </a:rPr>
              <a:t>physical - solder changes state</a:t>
            </a:r>
            <a:endParaRPr lang="en-US" sz="2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3200">
                <a:latin typeface="Comic Sans MS" pitchFamily="66" charset="0"/>
                <a:cs typeface="Times New Roman" pitchFamily="18" charset="0"/>
              </a:rPr>
              <a:t>When electricity is passed through water, a chemical reaction takes place. In this reaction </a:t>
            </a:r>
            <a:endParaRPr lang="en-CA" sz="3200"/>
          </a:p>
          <a:p>
            <a:pPr eaLnBrk="0" hangingPunct="0"/>
            <a:r>
              <a:rPr lang="en-US" sz="3200">
                <a:latin typeface="Comic Sans MS" pitchFamily="66" charset="0"/>
                <a:cs typeface="Times New Roman" pitchFamily="18" charset="0"/>
              </a:rPr>
              <a:t>  (a) the products are nitrogen and oxygen. </a:t>
            </a:r>
          </a:p>
          <a:p>
            <a:pPr eaLnBrk="0" hangingPunct="0"/>
            <a:endParaRPr lang="en-CA" sz="3200"/>
          </a:p>
          <a:p>
            <a:pPr eaLnBrk="0" hangingPunct="0"/>
            <a:r>
              <a:rPr lang="en-US" sz="3200">
                <a:latin typeface="Comic Sans MS" pitchFamily="66" charset="0"/>
                <a:cs typeface="Times New Roman" pitchFamily="18" charset="0"/>
              </a:rPr>
              <a:t>  (b) the products are carbon dioxide and oxygen. </a:t>
            </a:r>
          </a:p>
          <a:p>
            <a:pPr eaLnBrk="0" hangingPunct="0"/>
            <a:endParaRPr lang="en-CA" sz="3200"/>
          </a:p>
          <a:p>
            <a:pPr eaLnBrk="0" hangingPunct="0"/>
            <a:r>
              <a:rPr lang="en-US" sz="3200">
                <a:latin typeface="Comic Sans MS" pitchFamily="66" charset="0"/>
                <a:cs typeface="Times New Roman" pitchFamily="18" charset="0"/>
              </a:rPr>
              <a:t>  (c) the products are water and hydrogen peroxide. </a:t>
            </a:r>
          </a:p>
          <a:p>
            <a:pPr eaLnBrk="0" hangingPunct="0"/>
            <a:endParaRPr lang="en-US" sz="3200">
              <a:latin typeface="Comic Sans MS" pitchFamily="66" charset="0"/>
              <a:cs typeface="Times New Roman" pitchFamily="18" charset="0"/>
            </a:endParaRPr>
          </a:p>
          <a:p>
            <a:pPr eaLnBrk="0" hangingPunct="0"/>
            <a:r>
              <a:rPr lang="en-US" sz="3200">
                <a:latin typeface="Comic Sans MS" pitchFamily="66" charset="0"/>
                <a:cs typeface="Times New Roman" pitchFamily="18" charset="0"/>
              </a:rPr>
              <a:t>  (d) the products are hydrogen and oxygen.  </a:t>
            </a:r>
            <a:endParaRPr lang="en-US" sz="3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3200">
                <a:latin typeface="Comic Sans MS" pitchFamily="66" charset="0"/>
                <a:cs typeface="Times New Roman" pitchFamily="18" charset="0"/>
              </a:rPr>
              <a:t>When electricity is passed through water, a chemical reaction takes place. In this reaction </a:t>
            </a:r>
            <a:endParaRPr lang="en-CA" sz="3200"/>
          </a:p>
          <a:p>
            <a:pPr eaLnBrk="0" hangingPunct="0"/>
            <a:r>
              <a:rPr lang="en-US" sz="3200">
                <a:latin typeface="Comic Sans MS" pitchFamily="66" charset="0"/>
                <a:cs typeface="Times New Roman" pitchFamily="18" charset="0"/>
              </a:rPr>
              <a:t>  (a) the products are nitrogen and oxygen. </a:t>
            </a:r>
          </a:p>
          <a:p>
            <a:pPr eaLnBrk="0" hangingPunct="0"/>
            <a:endParaRPr lang="en-CA" sz="3200"/>
          </a:p>
          <a:p>
            <a:pPr eaLnBrk="0" hangingPunct="0"/>
            <a:r>
              <a:rPr lang="en-US" sz="3200">
                <a:latin typeface="Comic Sans MS" pitchFamily="66" charset="0"/>
                <a:cs typeface="Times New Roman" pitchFamily="18" charset="0"/>
              </a:rPr>
              <a:t>  (b) the products are carbon dioxide and oxygen. </a:t>
            </a:r>
          </a:p>
          <a:p>
            <a:pPr eaLnBrk="0" hangingPunct="0"/>
            <a:endParaRPr lang="en-CA" sz="3200"/>
          </a:p>
          <a:p>
            <a:pPr eaLnBrk="0" hangingPunct="0"/>
            <a:r>
              <a:rPr lang="en-US" sz="3200">
                <a:latin typeface="Comic Sans MS" pitchFamily="66" charset="0"/>
                <a:cs typeface="Times New Roman" pitchFamily="18" charset="0"/>
              </a:rPr>
              <a:t>  (c) the products are water and hydrogen peroxide. </a:t>
            </a:r>
          </a:p>
          <a:p>
            <a:pPr eaLnBrk="0" hangingPunct="0"/>
            <a:endParaRPr lang="en-US" sz="3200">
              <a:latin typeface="Comic Sans MS" pitchFamily="66" charset="0"/>
              <a:cs typeface="Times New Roman" pitchFamily="18" charset="0"/>
            </a:endParaRPr>
          </a:p>
          <a:p>
            <a:pPr eaLnBrk="0" hangingPunct="0"/>
            <a:r>
              <a:rPr lang="en-US" sz="3200">
                <a:latin typeface="Comic Sans MS" pitchFamily="66" charset="0"/>
                <a:cs typeface="Times New Roman" pitchFamily="18" charset="0"/>
              </a:rPr>
              <a:t>  </a:t>
            </a:r>
            <a:r>
              <a:rPr lang="en-US" sz="3200" b="1">
                <a:latin typeface="Comic Sans MS" pitchFamily="66" charset="0"/>
                <a:cs typeface="Times New Roman" pitchFamily="18" charset="0"/>
              </a:rPr>
              <a:t>(d) the products are hydrogen and oxygen.  </a:t>
            </a:r>
            <a:endParaRPr lang="en-US" sz="3200" b="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0" y="0"/>
            <a:ext cx="9144000" cy="4832350"/>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Only one of the following lists does not consist entirely of symbols for elements. Which one? </a:t>
            </a:r>
            <a:endParaRPr lang="en-CA" sz="4400"/>
          </a:p>
          <a:p>
            <a:pPr eaLnBrk="0" hangingPunct="0"/>
            <a:r>
              <a:rPr lang="en-US" sz="4400">
                <a:latin typeface="Comic Sans MS" pitchFamily="66" charset="0"/>
                <a:cs typeface="Times New Roman" pitchFamily="18" charset="0"/>
              </a:rPr>
              <a:t>   (a) C, He, Mg, Cu </a:t>
            </a:r>
            <a:endParaRPr lang="en-CA" sz="4400"/>
          </a:p>
          <a:p>
            <a:pPr eaLnBrk="0" hangingPunct="0"/>
            <a:r>
              <a:rPr lang="en-US" sz="4400">
                <a:latin typeface="Comic Sans MS" pitchFamily="66" charset="0"/>
                <a:cs typeface="Times New Roman" pitchFamily="18" charset="0"/>
              </a:rPr>
              <a:t>   (b) H, ASA, P, Fe  </a:t>
            </a:r>
            <a:endParaRPr lang="en-CA" sz="4400"/>
          </a:p>
          <a:p>
            <a:pPr eaLnBrk="0" hangingPunct="0"/>
            <a:r>
              <a:rPr lang="en-US" sz="4400">
                <a:latin typeface="Comic Sans MS" pitchFamily="66" charset="0"/>
                <a:cs typeface="Times New Roman" pitchFamily="18" charset="0"/>
              </a:rPr>
              <a:t>   (c) He, N, Cl, O </a:t>
            </a:r>
            <a:endParaRPr lang="en-CA" sz="4400"/>
          </a:p>
          <a:p>
            <a:pPr eaLnBrk="0" hangingPunct="0"/>
            <a:r>
              <a:rPr lang="en-US" sz="4400">
                <a:latin typeface="Comic Sans MS" pitchFamily="66" charset="0"/>
                <a:cs typeface="Times New Roman" pitchFamily="18" charset="0"/>
              </a:rPr>
              <a:t>   (d) Ca, Ne, Fe, He </a:t>
            </a:r>
            <a:endParaRPr lang="en-US" sz="4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4832350"/>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Only one of the following lists does not consist entirely of symbols for elements. Which one? </a:t>
            </a:r>
            <a:endParaRPr lang="en-CA" sz="4400"/>
          </a:p>
          <a:p>
            <a:pPr eaLnBrk="0" hangingPunct="0"/>
            <a:r>
              <a:rPr lang="en-US" sz="4400">
                <a:latin typeface="Comic Sans MS" pitchFamily="66" charset="0"/>
                <a:cs typeface="Times New Roman" pitchFamily="18" charset="0"/>
              </a:rPr>
              <a:t>   (a) C, He, Mg, Cu </a:t>
            </a:r>
            <a:endParaRPr lang="en-CA" sz="4400"/>
          </a:p>
          <a:p>
            <a:pPr eaLnBrk="0" hangingPunct="0"/>
            <a:r>
              <a:rPr lang="en-US" sz="4400">
                <a:latin typeface="Comic Sans MS" pitchFamily="66" charset="0"/>
                <a:cs typeface="Times New Roman" pitchFamily="18" charset="0"/>
              </a:rPr>
              <a:t>   </a:t>
            </a:r>
            <a:r>
              <a:rPr lang="en-US" sz="4400" b="1">
                <a:latin typeface="Comic Sans MS" pitchFamily="66" charset="0"/>
                <a:cs typeface="Times New Roman" pitchFamily="18" charset="0"/>
              </a:rPr>
              <a:t>(b) H, ASA, P, Fe  </a:t>
            </a:r>
            <a:endParaRPr lang="en-CA" sz="4400" b="1"/>
          </a:p>
          <a:p>
            <a:pPr eaLnBrk="0" hangingPunct="0"/>
            <a:r>
              <a:rPr lang="en-US" sz="4400">
                <a:latin typeface="Comic Sans MS" pitchFamily="66" charset="0"/>
                <a:cs typeface="Times New Roman" pitchFamily="18" charset="0"/>
              </a:rPr>
              <a:t>   (c) He, N, Cl, O </a:t>
            </a:r>
            <a:endParaRPr lang="en-CA" sz="4400"/>
          </a:p>
          <a:p>
            <a:pPr eaLnBrk="0" hangingPunct="0"/>
            <a:r>
              <a:rPr lang="en-US" sz="4400">
                <a:latin typeface="Comic Sans MS" pitchFamily="66" charset="0"/>
                <a:cs typeface="Times New Roman" pitchFamily="18" charset="0"/>
              </a:rPr>
              <a:t>   (d) Ca, Ne, Fe, He </a:t>
            </a:r>
            <a:endParaRPr lang="en-US" sz="4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The total number of atoms represented by the formula K</a:t>
            </a:r>
            <a:r>
              <a:rPr lang="en-US" sz="4000" baseline="-30000">
                <a:latin typeface="Comic Sans MS" pitchFamily="66" charset="0"/>
                <a:cs typeface="Times New Roman" pitchFamily="18" charset="0"/>
              </a:rPr>
              <a:t>2</a:t>
            </a:r>
            <a:r>
              <a:rPr lang="en-US" sz="4000">
                <a:latin typeface="Comic Sans MS" pitchFamily="66" charset="0"/>
                <a:cs typeface="Times New Roman" pitchFamily="18" charset="0"/>
              </a:rPr>
              <a:t>Cr</a:t>
            </a:r>
            <a:r>
              <a:rPr lang="en-US" sz="4000" baseline="-30000">
                <a:latin typeface="Comic Sans MS" pitchFamily="66" charset="0"/>
                <a:cs typeface="Times New Roman" pitchFamily="18" charset="0"/>
              </a:rPr>
              <a:t>2</a:t>
            </a:r>
            <a:r>
              <a:rPr lang="en-US" sz="4000">
                <a:latin typeface="Comic Sans MS" pitchFamily="66" charset="0"/>
                <a:cs typeface="Times New Roman" pitchFamily="18" charset="0"/>
              </a:rPr>
              <a:t>O</a:t>
            </a:r>
            <a:r>
              <a:rPr lang="en-US" sz="4000" baseline="-30000">
                <a:latin typeface="Comic Sans MS" pitchFamily="66" charset="0"/>
                <a:cs typeface="Times New Roman" pitchFamily="18" charset="0"/>
              </a:rPr>
              <a:t>7</a:t>
            </a:r>
            <a:r>
              <a:rPr lang="en-US" sz="4000">
                <a:latin typeface="Comic Sans MS" pitchFamily="66" charset="0"/>
                <a:cs typeface="Times New Roman" pitchFamily="18" charset="0"/>
              </a:rPr>
              <a:t> is </a:t>
            </a:r>
            <a:endParaRPr lang="en-US" sz="2400"/>
          </a:p>
          <a:p>
            <a:pPr eaLnBrk="0" hangingPunct="0"/>
            <a:r>
              <a:rPr lang="en-US" sz="4000">
                <a:latin typeface="Comic Sans MS" pitchFamily="66" charset="0"/>
                <a:cs typeface="Times New Roman" pitchFamily="18" charset="0"/>
              </a:rPr>
              <a:t>   (a) 1 </a:t>
            </a:r>
            <a:endParaRPr lang="en-US" sz="2400"/>
          </a:p>
          <a:p>
            <a:pPr eaLnBrk="0" hangingPunct="0"/>
            <a:r>
              <a:rPr lang="en-US" sz="4000">
                <a:latin typeface="Comic Sans MS" pitchFamily="66" charset="0"/>
                <a:cs typeface="Times New Roman" pitchFamily="18" charset="0"/>
              </a:rPr>
              <a:t>   (b) 3 </a:t>
            </a:r>
            <a:endParaRPr lang="en-US" sz="2400"/>
          </a:p>
          <a:p>
            <a:pPr eaLnBrk="0" hangingPunct="0"/>
            <a:r>
              <a:rPr lang="en-US" sz="4000">
                <a:latin typeface="Comic Sans MS" pitchFamily="66" charset="0"/>
                <a:cs typeface="Times New Roman" pitchFamily="18" charset="0"/>
              </a:rPr>
              <a:t>   (c) 11  </a:t>
            </a:r>
            <a:endParaRPr lang="en-US" sz="2400"/>
          </a:p>
          <a:p>
            <a:pPr eaLnBrk="0" hangingPunct="0"/>
            <a:r>
              <a:rPr lang="en-US" sz="4000">
                <a:latin typeface="Comic Sans MS" pitchFamily="66" charset="0"/>
                <a:cs typeface="Times New Roman" pitchFamily="18" charset="0"/>
              </a:rPr>
              <a:t>   (d) 28 </a:t>
            </a:r>
            <a:endParaRPr lang="en-US" sz="13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The total number of atoms represented by the formula K</a:t>
            </a:r>
            <a:r>
              <a:rPr lang="en-US" sz="4000" baseline="-30000">
                <a:latin typeface="Comic Sans MS" pitchFamily="66" charset="0"/>
                <a:cs typeface="Times New Roman" pitchFamily="18" charset="0"/>
              </a:rPr>
              <a:t>2</a:t>
            </a:r>
            <a:r>
              <a:rPr lang="en-US" sz="4000">
                <a:latin typeface="Comic Sans MS" pitchFamily="66" charset="0"/>
                <a:cs typeface="Times New Roman" pitchFamily="18" charset="0"/>
              </a:rPr>
              <a:t>Cr</a:t>
            </a:r>
            <a:r>
              <a:rPr lang="en-US" sz="4000" baseline="-30000">
                <a:latin typeface="Comic Sans MS" pitchFamily="66" charset="0"/>
                <a:cs typeface="Times New Roman" pitchFamily="18" charset="0"/>
              </a:rPr>
              <a:t>2</a:t>
            </a:r>
            <a:r>
              <a:rPr lang="en-US" sz="4000">
                <a:latin typeface="Comic Sans MS" pitchFamily="66" charset="0"/>
                <a:cs typeface="Times New Roman" pitchFamily="18" charset="0"/>
              </a:rPr>
              <a:t>O</a:t>
            </a:r>
            <a:r>
              <a:rPr lang="en-US" sz="4000" baseline="-30000">
                <a:latin typeface="Comic Sans MS" pitchFamily="66" charset="0"/>
                <a:cs typeface="Times New Roman" pitchFamily="18" charset="0"/>
              </a:rPr>
              <a:t>7</a:t>
            </a:r>
            <a:r>
              <a:rPr lang="en-US" sz="4000">
                <a:latin typeface="Comic Sans MS" pitchFamily="66" charset="0"/>
                <a:cs typeface="Times New Roman" pitchFamily="18" charset="0"/>
              </a:rPr>
              <a:t> is </a:t>
            </a:r>
            <a:endParaRPr lang="en-US" sz="2400"/>
          </a:p>
          <a:p>
            <a:pPr eaLnBrk="0" hangingPunct="0"/>
            <a:r>
              <a:rPr lang="en-US" sz="4000">
                <a:latin typeface="Comic Sans MS" pitchFamily="66" charset="0"/>
                <a:cs typeface="Times New Roman" pitchFamily="18" charset="0"/>
              </a:rPr>
              <a:t>   (a) 1 </a:t>
            </a:r>
            <a:endParaRPr lang="en-US" sz="2400"/>
          </a:p>
          <a:p>
            <a:pPr eaLnBrk="0" hangingPunct="0"/>
            <a:r>
              <a:rPr lang="en-US" sz="4000">
                <a:latin typeface="Comic Sans MS" pitchFamily="66" charset="0"/>
                <a:cs typeface="Times New Roman" pitchFamily="18" charset="0"/>
              </a:rPr>
              <a:t>   (b) 3 </a:t>
            </a:r>
            <a:endParaRPr lang="en-US" sz="2400"/>
          </a:p>
          <a:p>
            <a:pPr eaLnBrk="0" hangingPunct="0"/>
            <a:r>
              <a:rPr lang="en-US" sz="4000">
                <a:latin typeface="Comic Sans MS" pitchFamily="66" charset="0"/>
                <a:cs typeface="Times New Roman" pitchFamily="18" charset="0"/>
              </a:rPr>
              <a:t>   </a:t>
            </a:r>
            <a:r>
              <a:rPr lang="en-US" sz="4000" b="1">
                <a:latin typeface="Comic Sans MS" pitchFamily="66" charset="0"/>
                <a:cs typeface="Times New Roman" pitchFamily="18" charset="0"/>
              </a:rPr>
              <a:t>(c) 11  </a:t>
            </a:r>
            <a:endParaRPr lang="en-US" sz="2400"/>
          </a:p>
          <a:p>
            <a:pPr eaLnBrk="0" hangingPunct="0"/>
            <a:r>
              <a:rPr lang="en-US" sz="4000">
                <a:latin typeface="Comic Sans MS" pitchFamily="66" charset="0"/>
                <a:cs typeface="Times New Roman" pitchFamily="18" charset="0"/>
              </a:rPr>
              <a:t>   (d) 28 </a:t>
            </a:r>
            <a:endParaRPr lang="en-US" sz="13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7"/>
          <p:cNvSpPr>
            <a:spLocks noChangeArrowheads="1"/>
          </p:cNvSpPr>
          <p:nvPr/>
        </p:nvSpPr>
        <p:spPr bwMode="auto">
          <a:xfrm>
            <a:off x="0" y="0"/>
            <a:ext cx="9144000" cy="3000375"/>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US" sz="21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a:t>
            </a:r>
          </a:p>
          <a:p>
            <a:pPr eaLnBrk="0" hangingPunct="0">
              <a:tabLst>
                <a:tab pos="650875" algn="l"/>
              </a:tabLst>
            </a:pPr>
            <a:r>
              <a:rPr lang="en-US" sz="2800">
                <a:latin typeface="Comic Sans MS" pitchFamily="66" charset="0"/>
                <a:cs typeface="Times New Roman" pitchFamily="18" charset="0"/>
              </a:rPr>
              <a:t>Carbon</a:t>
            </a:r>
          </a:p>
          <a:p>
            <a:pPr eaLnBrk="0" hangingPunct="0">
              <a:tabLst>
                <a:tab pos="650875" algn="l"/>
              </a:tabLst>
            </a:pPr>
            <a:r>
              <a:rPr lang="en-US" sz="2800">
                <a:latin typeface="Comic Sans MS" pitchFamily="66" charset="0"/>
                <a:cs typeface="Times New Roman" pitchFamily="18" charset="0"/>
              </a:rPr>
              <a:t>Hydrogen</a:t>
            </a:r>
          </a:p>
          <a:p>
            <a:pPr eaLnBrk="0" hangingPunct="0">
              <a:tabLst>
                <a:tab pos="650875" algn="l"/>
              </a:tabLst>
            </a:pPr>
            <a:r>
              <a:rPr lang="en-US" sz="2800">
                <a:latin typeface="Comic Sans MS" pitchFamily="66" charset="0"/>
                <a:cs typeface="Times New Roman" pitchFamily="18" charset="0"/>
              </a:rPr>
              <a:t>Nitrogen</a:t>
            </a:r>
          </a:p>
          <a:p>
            <a:pPr eaLnBrk="0" hangingPunct="0">
              <a:tabLst>
                <a:tab pos="650875" algn="l"/>
              </a:tabLst>
            </a:pPr>
            <a:r>
              <a:rPr lang="en-US" sz="2800">
                <a:latin typeface="Comic Sans MS" pitchFamily="66" charset="0"/>
                <a:cs typeface="Times New Roman" pitchFamily="18" charset="0"/>
              </a:rPr>
              <a:t>Phosphorus</a:t>
            </a:r>
          </a:p>
          <a:p>
            <a:pPr eaLnBrk="0" hangingPunct="0">
              <a:tabLst>
                <a:tab pos="650875" algn="l"/>
              </a:tabLst>
            </a:pPr>
            <a:r>
              <a:rPr lang="en-US" sz="2800">
                <a:latin typeface="Comic Sans MS" pitchFamily="66" charset="0"/>
                <a:cs typeface="Times New Roman" pitchFamily="18" charset="0"/>
              </a:rPr>
              <a:t>Sulphur</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a:t>
            </a:r>
          </a:p>
          <a:p>
            <a:pPr eaLnBrk="0" hangingPunct="0">
              <a:tabLst>
                <a:tab pos="650875" algn="l"/>
              </a:tabLst>
            </a:pPr>
            <a:r>
              <a:rPr lang="en-US" sz="2800">
                <a:latin typeface="Comic Sans MS" pitchFamily="66" charset="0"/>
                <a:cs typeface="Times New Roman" pitchFamily="18" charset="0"/>
              </a:rPr>
              <a:t>Hydrogen</a:t>
            </a:r>
          </a:p>
          <a:p>
            <a:pPr eaLnBrk="0" hangingPunct="0">
              <a:tabLst>
                <a:tab pos="650875" algn="l"/>
              </a:tabLst>
            </a:pPr>
            <a:r>
              <a:rPr lang="en-US" sz="2800">
                <a:latin typeface="Comic Sans MS" pitchFamily="66" charset="0"/>
                <a:cs typeface="Times New Roman" pitchFamily="18" charset="0"/>
              </a:rPr>
              <a:t>Nitrogen</a:t>
            </a:r>
          </a:p>
          <a:p>
            <a:pPr eaLnBrk="0" hangingPunct="0">
              <a:tabLst>
                <a:tab pos="650875" algn="l"/>
              </a:tabLst>
            </a:pPr>
            <a:r>
              <a:rPr lang="en-US" sz="2800">
                <a:latin typeface="Comic Sans MS" pitchFamily="66" charset="0"/>
                <a:cs typeface="Times New Roman" pitchFamily="18" charset="0"/>
              </a:rPr>
              <a:t>Phosphorus</a:t>
            </a:r>
          </a:p>
          <a:p>
            <a:pPr eaLnBrk="0" hangingPunct="0">
              <a:tabLst>
                <a:tab pos="650875" algn="l"/>
              </a:tabLst>
            </a:pPr>
            <a:r>
              <a:rPr lang="en-US" sz="2800">
                <a:latin typeface="Comic Sans MS" pitchFamily="66" charset="0"/>
                <a:cs typeface="Times New Roman" pitchFamily="18" charset="0"/>
              </a:rPr>
              <a:t>Sulphur</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a:t>
            </a:r>
          </a:p>
          <a:p>
            <a:pPr eaLnBrk="0" hangingPunct="0">
              <a:tabLst>
                <a:tab pos="650875" algn="l"/>
              </a:tabLst>
            </a:pPr>
            <a:r>
              <a:rPr lang="en-US" sz="2800">
                <a:latin typeface="Comic Sans MS" pitchFamily="66" charset="0"/>
                <a:cs typeface="Times New Roman" pitchFamily="18" charset="0"/>
              </a:rPr>
              <a:t>Nitrogen</a:t>
            </a:r>
          </a:p>
          <a:p>
            <a:pPr eaLnBrk="0" hangingPunct="0">
              <a:tabLst>
                <a:tab pos="650875" algn="l"/>
              </a:tabLst>
            </a:pPr>
            <a:r>
              <a:rPr lang="en-US" sz="2800">
                <a:latin typeface="Comic Sans MS" pitchFamily="66" charset="0"/>
                <a:cs typeface="Times New Roman" pitchFamily="18" charset="0"/>
              </a:rPr>
              <a:t>Phosphorus</a:t>
            </a:r>
          </a:p>
          <a:p>
            <a:pPr eaLnBrk="0" hangingPunct="0">
              <a:tabLst>
                <a:tab pos="650875" algn="l"/>
              </a:tabLst>
            </a:pPr>
            <a:r>
              <a:rPr lang="en-US" sz="2800">
                <a:latin typeface="Comic Sans MS" pitchFamily="66" charset="0"/>
                <a:cs typeface="Times New Roman" pitchFamily="18" charset="0"/>
              </a:rPr>
              <a:t>Sulphur</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a:t>
            </a:r>
          </a:p>
          <a:p>
            <a:pPr eaLnBrk="0" hangingPunct="0">
              <a:tabLst>
                <a:tab pos="650875" algn="l"/>
              </a:tabLst>
            </a:pPr>
            <a:r>
              <a:rPr lang="en-US" sz="2800">
                <a:latin typeface="Comic Sans MS" pitchFamily="66" charset="0"/>
                <a:cs typeface="Times New Roman" pitchFamily="18" charset="0"/>
              </a:rPr>
              <a:t>Phosphorus</a:t>
            </a:r>
          </a:p>
          <a:p>
            <a:pPr eaLnBrk="0" hangingPunct="0">
              <a:tabLst>
                <a:tab pos="650875" algn="l"/>
              </a:tabLst>
            </a:pPr>
            <a:r>
              <a:rPr lang="en-US" sz="2800">
                <a:latin typeface="Comic Sans MS" pitchFamily="66" charset="0"/>
                <a:cs typeface="Times New Roman" pitchFamily="18" charset="0"/>
              </a:rPr>
              <a:t>Sulphur</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a:t>
            </a:r>
          </a:p>
          <a:p>
            <a:pPr eaLnBrk="0" hangingPunct="0">
              <a:tabLst>
                <a:tab pos="650875" algn="l"/>
              </a:tabLst>
            </a:pPr>
            <a:r>
              <a:rPr lang="en-US" sz="2800">
                <a:latin typeface="Comic Sans MS" pitchFamily="66" charset="0"/>
                <a:cs typeface="Times New Roman" pitchFamily="18" charset="0"/>
              </a:rPr>
              <a:t>Sulphur</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 </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 - Na</a:t>
            </a:r>
          </a:p>
          <a:p>
            <a:pPr eaLnBrk="0" hangingPunct="0">
              <a:tabLst>
                <a:tab pos="650875" algn="l"/>
              </a:tabLst>
            </a:pPr>
            <a:r>
              <a:rPr lang="en-US" sz="2800">
                <a:latin typeface="Comic Sans MS" pitchFamily="66" charset="0"/>
                <a:cs typeface="Times New Roman" pitchFamily="18" charset="0"/>
              </a:rPr>
              <a:t>Potassium</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 </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 - Na</a:t>
            </a:r>
          </a:p>
          <a:p>
            <a:pPr eaLnBrk="0" hangingPunct="0">
              <a:tabLst>
                <a:tab pos="650875" algn="l"/>
              </a:tabLst>
            </a:pPr>
            <a:r>
              <a:rPr lang="en-US" sz="2800">
                <a:latin typeface="Comic Sans MS" pitchFamily="66" charset="0"/>
                <a:cs typeface="Times New Roman" pitchFamily="18" charset="0"/>
              </a:rPr>
              <a:t>Potassium - K</a:t>
            </a:r>
          </a:p>
          <a:p>
            <a:pPr eaLnBrk="0" hangingPunct="0">
              <a:tabLst>
                <a:tab pos="650875" algn="l"/>
              </a:tabLst>
            </a:pPr>
            <a:r>
              <a:rPr lang="en-US" sz="2800">
                <a:latin typeface="Comic Sans MS" pitchFamily="66" charset="0"/>
                <a:cs typeface="Times New Roman" pitchFamily="18" charset="0"/>
              </a:rPr>
              <a:t>Magnesium</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ChangeArrowheads="1"/>
          </p:cNvSpPr>
          <p:nvPr/>
        </p:nvSpPr>
        <p:spPr bwMode="auto">
          <a:xfrm>
            <a:off x="0" y="0"/>
            <a:ext cx="9144000" cy="3324225"/>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US" sz="21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 - Na</a:t>
            </a:r>
          </a:p>
          <a:p>
            <a:pPr eaLnBrk="0" hangingPunct="0">
              <a:tabLst>
                <a:tab pos="650875" algn="l"/>
              </a:tabLst>
            </a:pPr>
            <a:r>
              <a:rPr lang="en-US" sz="2800">
                <a:latin typeface="Comic Sans MS" pitchFamily="66" charset="0"/>
                <a:cs typeface="Times New Roman" pitchFamily="18" charset="0"/>
              </a:rPr>
              <a:t>Potassium - K</a:t>
            </a:r>
          </a:p>
          <a:p>
            <a:pPr eaLnBrk="0" hangingPunct="0">
              <a:tabLst>
                <a:tab pos="650875" algn="l"/>
              </a:tabLst>
            </a:pPr>
            <a:r>
              <a:rPr lang="en-US" sz="2800">
                <a:latin typeface="Comic Sans MS" pitchFamily="66" charset="0"/>
                <a:cs typeface="Times New Roman" pitchFamily="18" charset="0"/>
              </a:rPr>
              <a:t>Magnesium - Mg</a:t>
            </a:r>
          </a:p>
          <a:p>
            <a:pPr eaLnBrk="0" hangingPunct="0">
              <a:tabLst>
                <a:tab pos="650875" algn="l"/>
              </a:tabLst>
            </a:pPr>
            <a:r>
              <a:rPr lang="en-US" sz="2800">
                <a:latin typeface="Comic Sans MS" pitchFamily="66" charset="0"/>
                <a:cs typeface="Times New Roman" pitchFamily="18" charset="0"/>
              </a:rPr>
              <a:t>Iodine</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 - Na</a:t>
            </a:r>
          </a:p>
          <a:p>
            <a:pPr eaLnBrk="0" hangingPunct="0">
              <a:tabLst>
                <a:tab pos="650875" algn="l"/>
              </a:tabLst>
            </a:pPr>
            <a:r>
              <a:rPr lang="en-US" sz="2800">
                <a:latin typeface="Comic Sans MS" pitchFamily="66" charset="0"/>
                <a:cs typeface="Times New Roman" pitchFamily="18" charset="0"/>
              </a:rPr>
              <a:t>Potassium - K</a:t>
            </a:r>
          </a:p>
          <a:p>
            <a:pPr eaLnBrk="0" hangingPunct="0">
              <a:tabLst>
                <a:tab pos="650875" algn="l"/>
              </a:tabLst>
            </a:pPr>
            <a:r>
              <a:rPr lang="en-US" sz="2800">
                <a:latin typeface="Comic Sans MS" pitchFamily="66" charset="0"/>
                <a:cs typeface="Times New Roman" pitchFamily="18" charset="0"/>
              </a:rPr>
              <a:t>Magnesium - Mg</a:t>
            </a:r>
          </a:p>
          <a:p>
            <a:pPr eaLnBrk="0" hangingPunct="0">
              <a:tabLst>
                <a:tab pos="650875" algn="l"/>
              </a:tabLst>
            </a:pPr>
            <a:r>
              <a:rPr lang="en-US" sz="2800">
                <a:latin typeface="Comic Sans MS" pitchFamily="66" charset="0"/>
                <a:cs typeface="Times New Roman" pitchFamily="18" charset="0"/>
              </a:rPr>
              <a:t>Iodine - I</a:t>
            </a:r>
          </a:p>
          <a:p>
            <a:pPr eaLnBrk="0" hangingPunct="0">
              <a:tabLst>
                <a:tab pos="650875" algn="l"/>
              </a:tabLst>
            </a:pPr>
            <a:r>
              <a:rPr lang="en-US" sz="2800">
                <a:latin typeface="Comic Sans MS" pitchFamily="66" charset="0"/>
                <a:cs typeface="Times New Roman" pitchFamily="18" charset="0"/>
              </a:rPr>
              <a:t>Calcium</a:t>
            </a:r>
          </a:p>
          <a:p>
            <a:pPr eaLnBrk="0" hangingPunct="0">
              <a:tabLst>
                <a:tab pos="650875" algn="l"/>
              </a:tabLst>
            </a:pPr>
            <a:r>
              <a:rPr lang="en-US" sz="2800">
                <a:latin typeface="Comic Sans MS" pitchFamily="66" charset="0"/>
                <a:cs typeface="Times New Roman" pitchFamily="18" charset="0"/>
              </a:rPr>
              <a:t>Iron</a:t>
            </a:r>
            <a:endParaRPr lang="en-US" sz="88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 - Na</a:t>
            </a:r>
          </a:p>
          <a:p>
            <a:pPr eaLnBrk="0" hangingPunct="0">
              <a:tabLst>
                <a:tab pos="650875" algn="l"/>
              </a:tabLst>
            </a:pPr>
            <a:r>
              <a:rPr lang="en-US" sz="2800">
                <a:latin typeface="Comic Sans MS" pitchFamily="66" charset="0"/>
                <a:cs typeface="Times New Roman" pitchFamily="18" charset="0"/>
              </a:rPr>
              <a:t>Potassium - K</a:t>
            </a:r>
          </a:p>
          <a:p>
            <a:pPr eaLnBrk="0" hangingPunct="0">
              <a:tabLst>
                <a:tab pos="650875" algn="l"/>
              </a:tabLst>
            </a:pPr>
            <a:r>
              <a:rPr lang="en-US" sz="2800">
                <a:latin typeface="Comic Sans MS" pitchFamily="66" charset="0"/>
                <a:cs typeface="Times New Roman" pitchFamily="18" charset="0"/>
              </a:rPr>
              <a:t>Magnesium - Mg</a:t>
            </a:r>
          </a:p>
          <a:p>
            <a:pPr eaLnBrk="0" hangingPunct="0">
              <a:tabLst>
                <a:tab pos="650875" algn="l"/>
              </a:tabLst>
            </a:pPr>
            <a:r>
              <a:rPr lang="en-US" sz="2800">
                <a:latin typeface="Comic Sans MS" pitchFamily="66" charset="0"/>
                <a:cs typeface="Times New Roman" pitchFamily="18" charset="0"/>
              </a:rPr>
              <a:t>Iodine - I</a:t>
            </a:r>
          </a:p>
          <a:p>
            <a:pPr eaLnBrk="0" hangingPunct="0">
              <a:tabLst>
                <a:tab pos="650875" algn="l"/>
              </a:tabLst>
            </a:pPr>
            <a:r>
              <a:rPr lang="en-US" sz="2800">
                <a:latin typeface="Comic Sans MS" pitchFamily="66" charset="0"/>
                <a:cs typeface="Times New Roman" pitchFamily="18" charset="0"/>
              </a:rPr>
              <a:t>Calcium - Ca</a:t>
            </a:r>
          </a:p>
          <a:p>
            <a:pPr eaLnBrk="0" hangingPunct="0">
              <a:tabLst>
                <a:tab pos="650875" algn="l"/>
              </a:tabLst>
            </a:pPr>
            <a:r>
              <a:rPr lang="en-US" sz="2800">
                <a:latin typeface="Comic Sans MS" pitchFamily="66" charset="0"/>
                <a:cs typeface="Times New Roman" pitchFamily="18" charset="0"/>
              </a:rPr>
              <a:t>Iron </a:t>
            </a:r>
            <a:endParaRPr lang="en-US" sz="8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pPr eaLnBrk="0" hangingPunct="0">
              <a:tabLst>
                <a:tab pos="650875" algn="l"/>
              </a:tabLst>
            </a:pPr>
            <a:r>
              <a:rPr lang="en-US" sz="2800">
                <a:latin typeface="Comic Sans MS" pitchFamily="66" charset="0"/>
                <a:cs typeface="Times New Roman" pitchFamily="18" charset="0"/>
              </a:rPr>
              <a:t>Write symbols for the following elements that are found in living things. </a:t>
            </a:r>
          </a:p>
          <a:p>
            <a:pPr eaLnBrk="0" hangingPunct="0">
              <a:tabLst>
                <a:tab pos="650875" algn="l"/>
              </a:tabLst>
            </a:pPr>
            <a:r>
              <a:rPr lang="en-US" sz="2800">
                <a:latin typeface="Comic Sans MS" pitchFamily="66" charset="0"/>
                <a:cs typeface="Times New Roman" pitchFamily="18" charset="0"/>
              </a:rPr>
              <a:t>Oxygen - O</a:t>
            </a:r>
          </a:p>
          <a:p>
            <a:pPr eaLnBrk="0" hangingPunct="0">
              <a:tabLst>
                <a:tab pos="650875" algn="l"/>
              </a:tabLst>
            </a:pPr>
            <a:r>
              <a:rPr lang="en-US" sz="2800">
                <a:latin typeface="Comic Sans MS" pitchFamily="66" charset="0"/>
                <a:cs typeface="Times New Roman" pitchFamily="18" charset="0"/>
              </a:rPr>
              <a:t>Carbon - C</a:t>
            </a:r>
          </a:p>
          <a:p>
            <a:pPr eaLnBrk="0" hangingPunct="0">
              <a:tabLst>
                <a:tab pos="650875" algn="l"/>
              </a:tabLst>
            </a:pPr>
            <a:r>
              <a:rPr lang="en-US" sz="2800">
                <a:latin typeface="Comic Sans MS" pitchFamily="66" charset="0"/>
                <a:cs typeface="Times New Roman" pitchFamily="18" charset="0"/>
              </a:rPr>
              <a:t>Hydrogen - H</a:t>
            </a:r>
          </a:p>
          <a:p>
            <a:pPr eaLnBrk="0" hangingPunct="0">
              <a:tabLst>
                <a:tab pos="650875" algn="l"/>
              </a:tabLst>
            </a:pPr>
            <a:r>
              <a:rPr lang="en-US" sz="2800">
                <a:latin typeface="Comic Sans MS" pitchFamily="66" charset="0"/>
                <a:cs typeface="Times New Roman" pitchFamily="18" charset="0"/>
              </a:rPr>
              <a:t>Nitrogen - N</a:t>
            </a:r>
          </a:p>
          <a:p>
            <a:pPr eaLnBrk="0" hangingPunct="0">
              <a:tabLst>
                <a:tab pos="650875" algn="l"/>
              </a:tabLst>
            </a:pPr>
            <a:r>
              <a:rPr lang="en-US" sz="2800">
                <a:latin typeface="Comic Sans MS" pitchFamily="66" charset="0"/>
                <a:cs typeface="Times New Roman" pitchFamily="18" charset="0"/>
              </a:rPr>
              <a:t>Phosphorus - P</a:t>
            </a:r>
          </a:p>
          <a:p>
            <a:pPr eaLnBrk="0" hangingPunct="0">
              <a:tabLst>
                <a:tab pos="650875" algn="l"/>
              </a:tabLst>
            </a:pPr>
            <a:r>
              <a:rPr lang="en-US" sz="2800">
                <a:latin typeface="Comic Sans MS" pitchFamily="66" charset="0"/>
                <a:cs typeface="Times New Roman" pitchFamily="18" charset="0"/>
              </a:rPr>
              <a:t>Sulphur - S</a:t>
            </a:r>
          </a:p>
          <a:p>
            <a:pPr eaLnBrk="0" hangingPunct="0">
              <a:tabLst>
                <a:tab pos="650875" algn="l"/>
              </a:tabLst>
            </a:pPr>
            <a:r>
              <a:rPr lang="en-US" sz="2800">
                <a:latin typeface="Comic Sans MS" pitchFamily="66" charset="0"/>
                <a:cs typeface="Times New Roman" pitchFamily="18" charset="0"/>
              </a:rPr>
              <a:t>Chlorine - Cl</a:t>
            </a:r>
          </a:p>
          <a:p>
            <a:pPr eaLnBrk="0" hangingPunct="0">
              <a:tabLst>
                <a:tab pos="650875" algn="l"/>
              </a:tabLst>
            </a:pPr>
            <a:r>
              <a:rPr lang="en-US" sz="2800">
                <a:latin typeface="Comic Sans MS" pitchFamily="66" charset="0"/>
                <a:cs typeface="Times New Roman" pitchFamily="18" charset="0"/>
              </a:rPr>
              <a:t>Sodium - Na</a:t>
            </a:r>
          </a:p>
          <a:p>
            <a:pPr eaLnBrk="0" hangingPunct="0">
              <a:tabLst>
                <a:tab pos="650875" algn="l"/>
              </a:tabLst>
            </a:pPr>
            <a:r>
              <a:rPr lang="en-US" sz="2800">
                <a:latin typeface="Comic Sans MS" pitchFamily="66" charset="0"/>
                <a:cs typeface="Times New Roman" pitchFamily="18" charset="0"/>
              </a:rPr>
              <a:t>Potassium - K</a:t>
            </a:r>
          </a:p>
          <a:p>
            <a:pPr eaLnBrk="0" hangingPunct="0">
              <a:tabLst>
                <a:tab pos="650875" algn="l"/>
              </a:tabLst>
            </a:pPr>
            <a:r>
              <a:rPr lang="en-US" sz="2800">
                <a:latin typeface="Comic Sans MS" pitchFamily="66" charset="0"/>
                <a:cs typeface="Times New Roman" pitchFamily="18" charset="0"/>
              </a:rPr>
              <a:t>Magnesium - Mg</a:t>
            </a:r>
          </a:p>
          <a:p>
            <a:pPr eaLnBrk="0" hangingPunct="0">
              <a:tabLst>
                <a:tab pos="650875" algn="l"/>
              </a:tabLst>
            </a:pPr>
            <a:r>
              <a:rPr lang="en-US" sz="2800">
                <a:latin typeface="Comic Sans MS" pitchFamily="66" charset="0"/>
                <a:cs typeface="Times New Roman" pitchFamily="18" charset="0"/>
              </a:rPr>
              <a:t>Iodine - I</a:t>
            </a:r>
          </a:p>
          <a:p>
            <a:pPr eaLnBrk="0" hangingPunct="0">
              <a:tabLst>
                <a:tab pos="650875" algn="l"/>
              </a:tabLst>
            </a:pPr>
            <a:r>
              <a:rPr lang="en-US" sz="2800">
                <a:latin typeface="Comic Sans MS" pitchFamily="66" charset="0"/>
                <a:cs typeface="Times New Roman" pitchFamily="18" charset="0"/>
              </a:rPr>
              <a:t>Calcium - Ca</a:t>
            </a:r>
          </a:p>
          <a:p>
            <a:pPr eaLnBrk="0" hangingPunct="0">
              <a:tabLst>
                <a:tab pos="650875" algn="l"/>
              </a:tabLst>
            </a:pPr>
            <a:r>
              <a:rPr lang="en-US" sz="2800">
                <a:latin typeface="Comic Sans MS" pitchFamily="66" charset="0"/>
                <a:cs typeface="Times New Roman" pitchFamily="18" charset="0"/>
              </a:rPr>
              <a:t>Iron - Fe</a:t>
            </a:r>
            <a:endParaRPr lang="en-US" sz="8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a:latin typeface="Comic Sans MS" pitchFamily="66" charset="0"/>
                <a:cs typeface="Times New Roman" pitchFamily="18" charset="0"/>
              </a:rPr>
              <a:t>Protons are </a:t>
            </a:r>
            <a:endParaRPr lang="en-US" sz="2000"/>
          </a:p>
          <a:p>
            <a:pPr eaLnBrk="0" hangingPunct="0"/>
            <a:r>
              <a:rPr lang="en-US">
                <a:latin typeface="Comic Sans MS" pitchFamily="66" charset="0"/>
                <a:cs typeface="Times New Roman" pitchFamily="18" charset="0"/>
              </a:rPr>
              <a:t>  (a) positively charged particles found outside the nucleus in an atom. </a:t>
            </a:r>
            <a:endParaRPr lang="en-US" sz="2000"/>
          </a:p>
          <a:p>
            <a:pPr eaLnBrk="0" hangingPunct="0"/>
            <a:r>
              <a:rPr lang="en-US">
                <a:latin typeface="Comic Sans MS" pitchFamily="66" charset="0"/>
                <a:cs typeface="Times New Roman" pitchFamily="18" charset="0"/>
              </a:rPr>
              <a:t>  (b) negatively charged particles found outside the nucleus in an atom. </a:t>
            </a:r>
            <a:endParaRPr lang="en-US" sz="2000"/>
          </a:p>
          <a:p>
            <a:pPr eaLnBrk="0" hangingPunct="0"/>
            <a:r>
              <a:rPr lang="en-US">
                <a:latin typeface="Comic Sans MS" pitchFamily="66" charset="0"/>
                <a:cs typeface="Times New Roman" pitchFamily="18" charset="0"/>
              </a:rPr>
              <a:t>  (c) neutral particles found in the nucleus in an atom. </a:t>
            </a:r>
            <a:endParaRPr lang="en-US" sz="2000"/>
          </a:p>
          <a:p>
            <a:pPr eaLnBrk="0" hangingPunct="0"/>
            <a:r>
              <a:rPr lang="en-US">
                <a:latin typeface="Comic Sans MS" pitchFamily="66" charset="0"/>
                <a:cs typeface="Times New Roman" pitchFamily="18" charset="0"/>
              </a:rPr>
              <a:t>  (d) positively charged particles found in the nucleus in an atom.  </a:t>
            </a:r>
            <a:endParaRPr lang="en-US" sz="115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a:latin typeface="Comic Sans MS" pitchFamily="66" charset="0"/>
                <a:cs typeface="Times New Roman" pitchFamily="18" charset="0"/>
              </a:rPr>
              <a:t>Protons are </a:t>
            </a:r>
            <a:endParaRPr lang="en-US" sz="2000"/>
          </a:p>
          <a:p>
            <a:pPr eaLnBrk="0" hangingPunct="0"/>
            <a:r>
              <a:rPr lang="en-US">
                <a:latin typeface="Comic Sans MS" pitchFamily="66" charset="0"/>
                <a:cs typeface="Times New Roman" pitchFamily="18" charset="0"/>
              </a:rPr>
              <a:t>  (a) positively charged particles found outside the nucleus in an atom. </a:t>
            </a:r>
            <a:endParaRPr lang="en-US" sz="2000"/>
          </a:p>
          <a:p>
            <a:pPr eaLnBrk="0" hangingPunct="0"/>
            <a:r>
              <a:rPr lang="en-US">
                <a:latin typeface="Comic Sans MS" pitchFamily="66" charset="0"/>
                <a:cs typeface="Times New Roman" pitchFamily="18" charset="0"/>
              </a:rPr>
              <a:t>  (b) negatively charged particles found outside the nucleus in an atom. </a:t>
            </a:r>
            <a:endParaRPr lang="en-US" sz="2000"/>
          </a:p>
          <a:p>
            <a:pPr eaLnBrk="0" hangingPunct="0"/>
            <a:r>
              <a:rPr lang="en-US">
                <a:latin typeface="Comic Sans MS" pitchFamily="66" charset="0"/>
                <a:cs typeface="Times New Roman" pitchFamily="18" charset="0"/>
              </a:rPr>
              <a:t>  (c) neutral particles found in the nucleus in an atom. </a:t>
            </a:r>
            <a:endParaRPr lang="en-US" sz="2000"/>
          </a:p>
          <a:p>
            <a:pPr eaLnBrk="0" hangingPunct="0"/>
            <a:r>
              <a:rPr lang="en-US">
                <a:latin typeface="Comic Sans MS" pitchFamily="66" charset="0"/>
                <a:cs typeface="Times New Roman" pitchFamily="18" charset="0"/>
              </a:rPr>
              <a:t>  </a:t>
            </a:r>
            <a:r>
              <a:rPr lang="en-US" b="1">
                <a:latin typeface="Comic Sans MS" pitchFamily="66" charset="0"/>
                <a:cs typeface="Times New Roman" pitchFamily="18" charset="0"/>
              </a:rPr>
              <a:t>(d) positively charged particles found in the nucleus in an atom.  </a:t>
            </a:r>
            <a:endParaRPr lang="en-US" sz="115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a:latin typeface="Comic Sans MS" pitchFamily="66" charset="0"/>
                <a:cs typeface="Times New Roman" pitchFamily="18" charset="0"/>
              </a:rPr>
              <a:t>Electrons are </a:t>
            </a:r>
            <a:endParaRPr lang="en-US" sz="2000"/>
          </a:p>
          <a:p>
            <a:pPr eaLnBrk="0" hangingPunct="0"/>
            <a:r>
              <a:rPr lang="en-US">
                <a:latin typeface="Comic Sans MS" pitchFamily="66" charset="0"/>
                <a:cs typeface="Times New Roman" pitchFamily="18" charset="0"/>
              </a:rPr>
              <a:t>  (a) positively charged particles found outside the nucleus in an atom. </a:t>
            </a:r>
            <a:endParaRPr lang="en-US" sz="2000"/>
          </a:p>
          <a:p>
            <a:pPr eaLnBrk="0" hangingPunct="0"/>
            <a:r>
              <a:rPr lang="en-US">
                <a:latin typeface="Comic Sans MS" pitchFamily="66" charset="0"/>
                <a:cs typeface="Times New Roman" pitchFamily="18" charset="0"/>
              </a:rPr>
              <a:t>  (b) negatively charged particles found outside the nucleus in an atom. </a:t>
            </a:r>
            <a:endParaRPr lang="en-US" sz="2000"/>
          </a:p>
          <a:p>
            <a:pPr eaLnBrk="0" hangingPunct="0"/>
            <a:r>
              <a:rPr lang="en-US">
                <a:latin typeface="Comic Sans MS" pitchFamily="66" charset="0"/>
                <a:cs typeface="Times New Roman" pitchFamily="18" charset="0"/>
              </a:rPr>
              <a:t>  (c) neutral particles found in the nucleus in an atom. </a:t>
            </a:r>
            <a:endParaRPr lang="en-US" sz="2000"/>
          </a:p>
          <a:p>
            <a:pPr eaLnBrk="0" hangingPunct="0"/>
            <a:r>
              <a:rPr lang="en-US">
                <a:latin typeface="Comic Sans MS" pitchFamily="66" charset="0"/>
                <a:cs typeface="Times New Roman" pitchFamily="18" charset="0"/>
              </a:rPr>
              <a:t>  (d) negatively charged particles found in the nucleus in an atom.  </a:t>
            </a:r>
            <a:endParaRPr lang="en-US" sz="115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a:latin typeface="Comic Sans MS" pitchFamily="66" charset="0"/>
                <a:cs typeface="Times New Roman" pitchFamily="18" charset="0"/>
              </a:rPr>
              <a:t>Electrons are </a:t>
            </a:r>
            <a:endParaRPr lang="en-US" sz="2000"/>
          </a:p>
          <a:p>
            <a:pPr eaLnBrk="0" hangingPunct="0"/>
            <a:r>
              <a:rPr lang="en-US">
                <a:latin typeface="Comic Sans MS" pitchFamily="66" charset="0"/>
                <a:cs typeface="Times New Roman" pitchFamily="18" charset="0"/>
              </a:rPr>
              <a:t>  (a) positively charged particles found outside the nucleus in an atom. </a:t>
            </a:r>
            <a:endParaRPr lang="en-US" sz="2000"/>
          </a:p>
          <a:p>
            <a:pPr eaLnBrk="0" hangingPunct="0"/>
            <a:r>
              <a:rPr lang="en-US">
                <a:latin typeface="Comic Sans MS" pitchFamily="66" charset="0"/>
                <a:cs typeface="Times New Roman" pitchFamily="18" charset="0"/>
              </a:rPr>
              <a:t>  </a:t>
            </a:r>
            <a:r>
              <a:rPr lang="en-US" b="1">
                <a:latin typeface="Comic Sans MS" pitchFamily="66" charset="0"/>
                <a:cs typeface="Times New Roman" pitchFamily="18" charset="0"/>
              </a:rPr>
              <a:t>(b) negatively charged particles found outside the nucleus in an atom. </a:t>
            </a:r>
            <a:endParaRPr lang="en-US" sz="2000" b="1"/>
          </a:p>
          <a:p>
            <a:pPr eaLnBrk="0" hangingPunct="0"/>
            <a:r>
              <a:rPr lang="en-US">
                <a:latin typeface="Comic Sans MS" pitchFamily="66" charset="0"/>
                <a:cs typeface="Times New Roman" pitchFamily="18" charset="0"/>
              </a:rPr>
              <a:t>  (c) neutral particles found in the nucleus in an atom. </a:t>
            </a:r>
            <a:endParaRPr lang="en-US" sz="2000"/>
          </a:p>
          <a:p>
            <a:pPr eaLnBrk="0" hangingPunct="0"/>
            <a:r>
              <a:rPr lang="en-US">
                <a:latin typeface="Comic Sans MS" pitchFamily="66" charset="0"/>
                <a:cs typeface="Times New Roman" pitchFamily="18" charset="0"/>
              </a:rPr>
              <a:t>  (d) negatively charged particles found in the nucleus in an atom.  </a:t>
            </a:r>
            <a:endParaRPr lang="en-US" sz="115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Neutrons are </a:t>
            </a:r>
            <a:endParaRPr lang="en-US" sz="2400"/>
          </a:p>
          <a:p>
            <a:pPr eaLnBrk="0" hangingPunct="0"/>
            <a:r>
              <a:rPr lang="en-US" sz="4000">
                <a:latin typeface="Comic Sans MS" pitchFamily="66" charset="0"/>
                <a:cs typeface="Times New Roman" pitchFamily="18" charset="0"/>
              </a:rPr>
              <a:t>  (a) negatively charged particles found outside the nucleus in an atom.  </a:t>
            </a:r>
            <a:endParaRPr lang="en-US" sz="2400"/>
          </a:p>
          <a:p>
            <a:pPr eaLnBrk="0" hangingPunct="0"/>
            <a:r>
              <a:rPr lang="en-US" sz="4000">
                <a:latin typeface="Comic Sans MS" pitchFamily="66" charset="0"/>
                <a:cs typeface="Times New Roman" pitchFamily="18" charset="0"/>
              </a:rPr>
              <a:t>  (b) neutral particles found outside the nucleus in an atom.  </a:t>
            </a:r>
            <a:endParaRPr lang="en-US" sz="2400"/>
          </a:p>
          <a:p>
            <a:pPr eaLnBrk="0" hangingPunct="0"/>
            <a:r>
              <a:rPr lang="en-US" sz="4000" b="1">
                <a:latin typeface="Comic Sans MS" pitchFamily="66" charset="0"/>
                <a:cs typeface="Times New Roman" pitchFamily="18" charset="0"/>
              </a:rPr>
              <a:t>  </a:t>
            </a:r>
            <a:r>
              <a:rPr lang="en-US" sz="4000">
                <a:latin typeface="Comic Sans MS" pitchFamily="66" charset="0"/>
                <a:cs typeface="Times New Roman" pitchFamily="18" charset="0"/>
              </a:rPr>
              <a:t>(c) neutral particles found in the nucleus in an atom.   </a:t>
            </a:r>
            <a:endParaRPr lang="en-US" sz="2400"/>
          </a:p>
          <a:p>
            <a:pPr eaLnBrk="0" hangingPunct="0"/>
            <a:r>
              <a:rPr lang="en-US" sz="4000">
                <a:latin typeface="Comic Sans MS" pitchFamily="66" charset="0"/>
                <a:cs typeface="Times New Roman" pitchFamily="18" charset="0"/>
              </a:rPr>
              <a:t>  (d) positively charged particles found in the nucleus in an atom. </a:t>
            </a:r>
            <a:endParaRPr lang="en-US" sz="138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sz="4000">
                <a:latin typeface="Comic Sans MS" pitchFamily="66" charset="0"/>
                <a:cs typeface="Times New Roman" pitchFamily="18" charset="0"/>
              </a:rPr>
              <a:t>Neutrons are </a:t>
            </a:r>
            <a:endParaRPr lang="en-US" sz="2400"/>
          </a:p>
          <a:p>
            <a:pPr eaLnBrk="0" hangingPunct="0"/>
            <a:r>
              <a:rPr lang="en-US" sz="4000">
                <a:latin typeface="Comic Sans MS" pitchFamily="66" charset="0"/>
                <a:cs typeface="Times New Roman" pitchFamily="18" charset="0"/>
              </a:rPr>
              <a:t>  (a) negatively charged particles found outside the nucleus in an atom.  </a:t>
            </a:r>
            <a:endParaRPr lang="en-US" sz="2400"/>
          </a:p>
          <a:p>
            <a:pPr eaLnBrk="0" hangingPunct="0"/>
            <a:r>
              <a:rPr lang="en-US" sz="4000">
                <a:latin typeface="Comic Sans MS" pitchFamily="66" charset="0"/>
                <a:cs typeface="Times New Roman" pitchFamily="18" charset="0"/>
              </a:rPr>
              <a:t>  (b) neutral particles found outside the nucleus in an atom.  </a:t>
            </a:r>
            <a:endParaRPr lang="en-US" sz="2400"/>
          </a:p>
          <a:p>
            <a:pPr eaLnBrk="0" hangingPunct="0"/>
            <a:r>
              <a:rPr lang="en-US" sz="4000" b="1">
                <a:latin typeface="Comic Sans MS" pitchFamily="66" charset="0"/>
                <a:cs typeface="Times New Roman" pitchFamily="18" charset="0"/>
              </a:rPr>
              <a:t>  (c) neutral particles found in the nucleus in an atom.   </a:t>
            </a:r>
            <a:endParaRPr lang="en-US" sz="2400"/>
          </a:p>
          <a:p>
            <a:pPr eaLnBrk="0" hangingPunct="0"/>
            <a:r>
              <a:rPr lang="en-US" sz="4000">
                <a:latin typeface="Comic Sans MS" pitchFamily="66" charset="0"/>
                <a:cs typeface="Times New Roman" pitchFamily="18" charset="0"/>
              </a:rPr>
              <a:t>  (d) positively charged particles found in the nucleus in an atom. </a:t>
            </a:r>
            <a:endParaRPr lang="en-US" sz="13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ChangeArrowheads="1"/>
          </p:cNvSpPr>
          <p:nvPr/>
        </p:nvSpPr>
        <p:spPr bwMode="auto">
          <a:xfrm>
            <a:off x="0" y="0"/>
            <a:ext cx="9144000" cy="3646488"/>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US" sz="21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a:latin typeface="Comic Sans MS" pitchFamily="66" charset="0"/>
                <a:cs typeface="Times New Roman" pitchFamily="18" charset="0"/>
              </a:rPr>
              <a:t>In Bohr's planetary model of the atom, he suggested that </a:t>
            </a:r>
            <a:endParaRPr lang="en-US" sz="2000"/>
          </a:p>
          <a:p>
            <a:pPr eaLnBrk="0" hangingPunct="0"/>
            <a:r>
              <a:rPr lang="en-US" b="1">
                <a:latin typeface="Comic Sans MS" pitchFamily="66" charset="0"/>
                <a:cs typeface="Times New Roman" pitchFamily="18" charset="0"/>
              </a:rPr>
              <a:t>  </a:t>
            </a:r>
            <a:r>
              <a:rPr lang="en-US">
                <a:latin typeface="Comic Sans MS" pitchFamily="66" charset="0"/>
                <a:cs typeface="Times New Roman" pitchFamily="18" charset="0"/>
              </a:rPr>
              <a:t>(a) electrons could be found only in certain orbits or energy levels.   </a:t>
            </a:r>
            <a:endParaRPr lang="en-US" sz="2000"/>
          </a:p>
          <a:p>
            <a:pPr eaLnBrk="0" hangingPunct="0"/>
            <a:r>
              <a:rPr lang="en-US">
                <a:latin typeface="Comic Sans MS" pitchFamily="66" charset="0"/>
                <a:cs typeface="Times New Roman" pitchFamily="18" charset="0"/>
              </a:rPr>
              <a:t>  (b) the closer an electron is to the nucleus, the higher its energy.  </a:t>
            </a:r>
            <a:endParaRPr lang="en-US" sz="2000"/>
          </a:p>
          <a:p>
            <a:pPr eaLnBrk="0" hangingPunct="0"/>
            <a:r>
              <a:rPr lang="en-US">
                <a:latin typeface="Comic Sans MS" pitchFamily="66" charset="0"/>
                <a:cs typeface="Times New Roman" pitchFamily="18" charset="0"/>
              </a:rPr>
              <a:t>  (c) electrons always stay in the same energy level.  </a:t>
            </a:r>
            <a:endParaRPr lang="en-US" sz="2000"/>
          </a:p>
          <a:p>
            <a:pPr eaLnBrk="0" hangingPunct="0"/>
            <a:r>
              <a:rPr lang="en-US">
                <a:latin typeface="Comic Sans MS" pitchFamily="66" charset="0"/>
                <a:cs typeface="Times New Roman" pitchFamily="18" charset="0"/>
              </a:rPr>
              <a:t>  (d) the orbit closest to the nucleus can hold eight electrons. </a:t>
            </a:r>
            <a:endParaRPr lang="en-US" sz="115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a:latin typeface="Comic Sans MS" pitchFamily="66" charset="0"/>
                <a:cs typeface="Times New Roman" pitchFamily="18" charset="0"/>
              </a:rPr>
              <a:t>In Bohr's planetary model of the atom, he suggested that </a:t>
            </a:r>
            <a:endParaRPr lang="en-US" sz="2000"/>
          </a:p>
          <a:p>
            <a:pPr eaLnBrk="0" hangingPunct="0"/>
            <a:r>
              <a:rPr lang="en-US" b="1">
                <a:latin typeface="Comic Sans MS" pitchFamily="66" charset="0"/>
                <a:cs typeface="Times New Roman" pitchFamily="18" charset="0"/>
              </a:rPr>
              <a:t>  (a) electrons could be found only in certain orbits or energy levels.   </a:t>
            </a:r>
            <a:endParaRPr lang="en-US" sz="2000"/>
          </a:p>
          <a:p>
            <a:pPr eaLnBrk="0" hangingPunct="0"/>
            <a:r>
              <a:rPr lang="en-US">
                <a:latin typeface="Comic Sans MS" pitchFamily="66" charset="0"/>
                <a:cs typeface="Times New Roman" pitchFamily="18" charset="0"/>
              </a:rPr>
              <a:t>  (b) the closer an electron is to the nucleus, the higher its energy.  </a:t>
            </a:r>
            <a:endParaRPr lang="en-US" sz="2000"/>
          </a:p>
          <a:p>
            <a:pPr eaLnBrk="0" hangingPunct="0"/>
            <a:r>
              <a:rPr lang="en-US">
                <a:latin typeface="Comic Sans MS" pitchFamily="66" charset="0"/>
                <a:cs typeface="Times New Roman" pitchFamily="18" charset="0"/>
              </a:rPr>
              <a:t>  (c) electrons always stay in the same energy level.  </a:t>
            </a:r>
            <a:endParaRPr lang="en-US" sz="2000"/>
          </a:p>
          <a:p>
            <a:pPr eaLnBrk="0" hangingPunct="0"/>
            <a:r>
              <a:rPr lang="en-US">
                <a:latin typeface="Comic Sans MS" pitchFamily="66" charset="0"/>
                <a:cs typeface="Times New Roman" pitchFamily="18" charset="0"/>
              </a:rPr>
              <a:t>  (d) the orbit closest to the nucleus can hold eight electrons. </a:t>
            </a:r>
            <a:endParaRPr lang="en-US" sz="115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0" y="0"/>
            <a:ext cx="9144000" cy="4616450"/>
          </a:xfrm>
          <a:prstGeom prst="rect">
            <a:avLst/>
          </a:prstGeom>
          <a:noFill/>
          <a:ln w="9525">
            <a:noFill/>
            <a:miter lim="800000"/>
            <a:headEnd/>
            <a:tailEnd/>
          </a:ln>
        </p:spPr>
        <p:txBody>
          <a:bodyPr anchor="ctr">
            <a:spAutoFit/>
          </a:bodyPr>
          <a:lstStyle/>
          <a:p>
            <a:pPr eaLnBrk="0" hangingPunct="0"/>
            <a:r>
              <a:rPr lang="en-US" sz="4800">
                <a:latin typeface="Comic Sans MS" pitchFamily="66" charset="0"/>
                <a:cs typeface="Times New Roman" pitchFamily="18" charset="0"/>
              </a:rPr>
              <a:t>In which group of the periodic table are the halogens found? </a:t>
            </a:r>
            <a:endParaRPr lang="en-US" sz="3200"/>
          </a:p>
          <a:p>
            <a:pPr eaLnBrk="0" hangingPunct="0"/>
            <a:r>
              <a:rPr lang="en-US" sz="4800">
                <a:latin typeface="Comic Sans MS" pitchFamily="66" charset="0"/>
                <a:cs typeface="Times New Roman" pitchFamily="18" charset="0"/>
              </a:rPr>
              <a:t>  (a) 1 </a:t>
            </a:r>
            <a:endParaRPr lang="en-US" sz="3200"/>
          </a:p>
          <a:p>
            <a:pPr eaLnBrk="0" hangingPunct="0"/>
            <a:r>
              <a:rPr lang="en-US" sz="4800">
                <a:latin typeface="Comic Sans MS" pitchFamily="66" charset="0"/>
                <a:cs typeface="Times New Roman" pitchFamily="18" charset="0"/>
              </a:rPr>
              <a:t>  (b) 2 </a:t>
            </a:r>
            <a:endParaRPr lang="en-US" sz="3200"/>
          </a:p>
          <a:p>
            <a:pPr eaLnBrk="0" hangingPunct="0"/>
            <a:r>
              <a:rPr lang="en-US" sz="4800">
                <a:latin typeface="Comic Sans MS" pitchFamily="66" charset="0"/>
                <a:cs typeface="Times New Roman" pitchFamily="18" charset="0"/>
              </a:rPr>
              <a:t>  (c) 7 </a:t>
            </a:r>
            <a:endParaRPr lang="en-US" sz="3200"/>
          </a:p>
          <a:p>
            <a:pPr eaLnBrk="0" hangingPunct="0"/>
            <a:r>
              <a:rPr lang="en-US" sz="4800">
                <a:latin typeface="Comic Sans MS" pitchFamily="66" charset="0"/>
                <a:cs typeface="Times New Roman" pitchFamily="18" charset="0"/>
              </a:rPr>
              <a:t>  (d) 8  </a:t>
            </a:r>
            <a:endParaRPr lang="en-US" sz="199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9144000" cy="4616450"/>
          </a:xfrm>
          <a:prstGeom prst="rect">
            <a:avLst/>
          </a:prstGeom>
          <a:noFill/>
          <a:ln w="9525">
            <a:noFill/>
            <a:miter lim="800000"/>
            <a:headEnd/>
            <a:tailEnd/>
          </a:ln>
        </p:spPr>
        <p:txBody>
          <a:bodyPr anchor="ctr">
            <a:spAutoFit/>
          </a:bodyPr>
          <a:lstStyle/>
          <a:p>
            <a:pPr eaLnBrk="0" hangingPunct="0"/>
            <a:r>
              <a:rPr lang="en-US" sz="4800">
                <a:latin typeface="Comic Sans MS" pitchFamily="66" charset="0"/>
                <a:cs typeface="Times New Roman" pitchFamily="18" charset="0"/>
              </a:rPr>
              <a:t>In which group of the periodic table are the halogens found? </a:t>
            </a:r>
            <a:endParaRPr lang="en-US" sz="3200"/>
          </a:p>
          <a:p>
            <a:pPr eaLnBrk="0" hangingPunct="0"/>
            <a:r>
              <a:rPr lang="en-US" sz="4800">
                <a:latin typeface="Comic Sans MS" pitchFamily="66" charset="0"/>
                <a:cs typeface="Times New Roman" pitchFamily="18" charset="0"/>
              </a:rPr>
              <a:t>  (a) 1 </a:t>
            </a:r>
            <a:endParaRPr lang="en-US" sz="3200"/>
          </a:p>
          <a:p>
            <a:pPr eaLnBrk="0" hangingPunct="0"/>
            <a:r>
              <a:rPr lang="en-US" sz="4800">
                <a:latin typeface="Comic Sans MS" pitchFamily="66" charset="0"/>
                <a:cs typeface="Times New Roman" pitchFamily="18" charset="0"/>
              </a:rPr>
              <a:t>  (b) 2 </a:t>
            </a:r>
            <a:endParaRPr lang="en-US" sz="3200"/>
          </a:p>
          <a:p>
            <a:pPr eaLnBrk="0" hangingPunct="0"/>
            <a:r>
              <a:rPr lang="en-US" sz="4800" b="1">
                <a:latin typeface="Comic Sans MS" pitchFamily="66" charset="0"/>
                <a:cs typeface="Times New Roman" pitchFamily="18" charset="0"/>
              </a:rPr>
              <a:t>  (c) 7 </a:t>
            </a:r>
            <a:endParaRPr lang="en-US" sz="3200"/>
          </a:p>
          <a:p>
            <a:pPr eaLnBrk="0" hangingPunct="0"/>
            <a:r>
              <a:rPr lang="en-US" sz="4800">
                <a:latin typeface="Comic Sans MS" pitchFamily="66" charset="0"/>
                <a:cs typeface="Times New Roman" pitchFamily="18" charset="0"/>
              </a:rPr>
              <a:t>  (d) 8  </a:t>
            </a:r>
            <a:endParaRPr lang="en-US" sz="199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0" y="0"/>
            <a:ext cx="9144000" cy="59086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In which group of the periodic table are the alkali metals found?  </a:t>
            </a:r>
            <a:endParaRPr lang="en-US"/>
          </a:p>
          <a:p>
            <a:pPr eaLnBrk="0" hangingPunct="0"/>
            <a:r>
              <a:rPr lang="en-US" sz="5400">
                <a:latin typeface="Comic Sans MS" pitchFamily="66" charset="0"/>
                <a:cs typeface="Times New Roman" pitchFamily="18" charset="0"/>
              </a:rPr>
              <a:t>  (a) 1   </a:t>
            </a:r>
            <a:endParaRPr lang="en-US"/>
          </a:p>
          <a:p>
            <a:pPr eaLnBrk="0" hangingPunct="0"/>
            <a:r>
              <a:rPr lang="en-US" sz="5400">
                <a:latin typeface="Comic Sans MS" pitchFamily="66" charset="0"/>
                <a:cs typeface="Times New Roman" pitchFamily="18" charset="0"/>
              </a:rPr>
              <a:t>  (b) 2  </a:t>
            </a:r>
            <a:endParaRPr lang="en-US"/>
          </a:p>
          <a:p>
            <a:pPr eaLnBrk="0" hangingPunct="0"/>
            <a:r>
              <a:rPr lang="en-US" sz="5400">
                <a:latin typeface="Comic Sans MS" pitchFamily="66" charset="0"/>
                <a:cs typeface="Times New Roman" pitchFamily="18" charset="0"/>
              </a:rPr>
              <a:t>  (c) 7  </a:t>
            </a:r>
            <a:endParaRPr lang="en-US"/>
          </a:p>
          <a:p>
            <a:pPr eaLnBrk="0" hangingPunct="0"/>
            <a:r>
              <a:rPr lang="en-US" sz="5400">
                <a:latin typeface="Comic Sans MS" pitchFamily="66" charset="0"/>
                <a:cs typeface="Times New Roman" pitchFamily="18" charset="0"/>
              </a:rPr>
              <a:t>  (d) 8 </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9144000" cy="59086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In which group of the periodic table are the alkali metals found?  </a:t>
            </a:r>
            <a:endParaRPr lang="en-US"/>
          </a:p>
          <a:p>
            <a:pPr eaLnBrk="0" hangingPunct="0"/>
            <a:r>
              <a:rPr lang="en-US" sz="5400" b="1">
                <a:latin typeface="Comic Sans MS" pitchFamily="66" charset="0"/>
                <a:cs typeface="Times New Roman" pitchFamily="18" charset="0"/>
              </a:rPr>
              <a:t>  (a) 1   </a:t>
            </a:r>
            <a:endParaRPr lang="en-US"/>
          </a:p>
          <a:p>
            <a:pPr eaLnBrk="0" hangingPunct="0"/>
            <a:r>
              <a:rPr lang="en-US" sz="5400">
                <a:latin typeface="Comic Sans MS" pitchFamily="66" charset="0"/>
                <a:cs typeface="Times New Roman" pitchFamily="18" charset="0"/>
              </a:rPr>
              <a:t>  (b) 2  </a:t>
            </a:r>
            <a:endParaRPr lang="en-US"/>
          </a:p>
          <a:p>
            <a:pPr eaLnBrk="0" hangingPunct="0"/>
            <a:r>
              <a:rPr lang="en-US" sz="5400">
                <a:latin typeface="Comic Sans MS" pitchFamily="66" charset="0"/>
                <a:cs typeface="Times New Roman" pitchFamily="18" charset="0"/>
              </a:rPr>
              <a:t>  (c) 7  </a:t>
            </a:r>
            <a:endParaRPr lang="en-US"/>
          </a:p>
          <a:p>
            <a:pPr eaLnBrk="0" hangingPunct="0"/>
            <a:r>
              <a:rPr lang="en-US" sz="5400">
                <a:latin typeface="Comic Sans MS" pitchFamily="66" charset="0"/>
                <a:cs typeface="Times New Roman" pitchFamily="18" charset="0"/>
              </a:rPr>
              <a:t>  (d) 8 </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0"/>
            <a:ext cx="9144000" cy="6002338"/>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Which group in the periodic table contains the noble gases?  </a:t>
            </a:r>
            <a:endParaRPr lang="en-US"/>
          </a:p>
          <a:p>
            <a:pPr eaLnBrk="0" hangingPunct="0"/>
            <a:r>
              <a:rPr lang="en-US" sz="5400">
                <a:latin typeface="Comic Sans MS" pitchFamily="66" charset="0"/>
                <a:cs typeface="Times New Roman" pitchFamily="18" charset="0"/>
              </a:rPr>
              <a:t>   (a) 1  </a:t>
            </a:r>
            <a:endParaRPr lang="en-US"/>
          </a:p>
          <a:p>
            <a:pPr eaLnBrk="0" hangingPunct="0"/>
            <a:r>
              <a:rPr lang="en-US" sz="5400">
                <a:latin typeface="Comic Sans MS" pitchFamily="66" charset="0"/>
                <a:cs typeface="Times New Roman" pitchFamily="18" charset="0"/>
              </a:rPr>
              <a:t>   (b) 2  </a:t>
            </a:r>
            <a:endParaRPr lang="en-US"/>
          </a:p>
          <a:p>
            <a:pPr eaLnBrk="0" hangingPunct="0"/>
            <a:r>
              <a:rPr lang="en-US" sz="5400">
                <a:latin typeface="Comic Sans MS" pitchFamily="66" charset="0"/>
                <a:cs typeface="Times New Roman" pitchFamily="18" charset="0"/>
              </a:rPr>
              <a:t>   (c) 7  </a:t>
            </a:r>
            <a:endParaRPr lang="en-US"/>
          </a:p>
          <a:p>
            <a:pPr eaLnBrk="0" hangingPunct="0"/>
            <a:r>
              <a:rPr lang="en-US" sz="5400">
                <a:latin typeface="Comic Sans MS" pitchFamily="66" charset="0"/>
                <a:cs typeface="Times New Roman" pitchFamily="18" charset="0"/>
              </a:rPr>
              <a:t>   (d) 8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9144000" cy="6002338"/>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Which group in the periodic table contains the noble gases?  </a:t>
            </a:r>
            <a:endParaRPr lang="en-US"/>
          </a:p>
          <a:p>
            <a:pPr eaLnBrk="0" hangingPunct="0"/>
            <a:r>
              <a:rPr lang="en-US" sz="5400">
                <a:latin typeface="Comic Sans MS" pitchFamily="66" charset="0"/>
                <a:cs typeface="Times New Roman" pitchFamily="18" charset="0"/>
              </a:rPr>
              <a:t>   (a) 1  </a:t>
            </a:r>
            <a:endParaRPr lang="en-US"/>
          </a:p>
          <a:p>
            <a:pPr eaLnBrk="0" hangingPunct="0"/>
            <a:r>
              <a:rPr lang="en-US" sz="5400">
                <a:latin typeface="Comic Sans MS" pitchFamily="66" charset="0"/>
                <a:cs typeface="Times New Roman" pitchFamily="18" charset="0"/>
              </a:rPr>
              <a:t>   (b) 2  </a:t>
            </a:r>
            <a:endParaRPr lang="en-US"/>
          </a:p>
          <a:p>
            <a:pPr eaLnBrk="0" hangingPunct="0"/>
            <a:r>
              <a:rPr lang="en-US" sz="5400">
                <a:latin typeface="Comic Sans MS" pitchFamily="66" charset="0"/>
                <a:cs typeface="Times New Roman" pitchFamily="18" charset="0"/>
              </a:rPr>
              <a:t>   (c) 7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(d) 8  </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The most metallic elements in the periodic table are found:</a:t>
            </a:r>
            <a:endParaRPr lang="en-US" sz="2800"/>
          </a:p>
          <a:p>
            <a:pPr eaLnBrk="0" hangingPunct="0"/>
            <a:r>
              <a:rPr lang="en-US" sz="4400">
                <a:latin typeface="Comic Sans MS" pitchFamily="66" charset="0"/>
                <a:cs typeface="Times New Roman" pitchFamily="18" charset="0"/>
              </a:rPr>
              <a:t>  (a) on the extreme right of the table  </a:t>
            </a:r>
            <a:endParaRPr lang="en-US" sz="2800"/>
          </a:p>
          <a:p>
            <a:pPr eaLnBrk="0" hangingPunct="0"/>
            <a:r>
              <a:rPr lang="en-US" sz="4400">
                <a:latin typeface="Comic Sans MS" pitchFamily="66" charset="0"/>
                <a:cs typeface="Times New Roman" pitchFamily="18" charset="0"/>
              </a:rPr>
              <a:t>  (b) on the extreme left of the table   </a:t>
            </a:r>
            <a:endParaRPr lang="en-US" sz="2800"/>
          </a:p>
          <a:p>
            <a:pPr eaLnBrk="0" hangingPunct="0"/>
            <a:r>
              <a:rPr lang="en-US" sz="4400">
                <a:latin typeface="Comic Sans MS" pitchFamily="66" charset="0"/>
                <a:cs typeface="Times New Roman" pitchFamily="18" charset="0"/>
              </a:rPr>
              <a:t>  (c) in the middle of the table  </a:t>
            </a:r>
            <a:endParaRPr lang="en-US" sz="2800"/>
          </a:p>
          <a:p>
            <a:pPr eaLnBrk="0" hangingPunct="0"/>
            <a:r>
              <a:rPr lang="en-US" sz="4400">
                <a:latin typeface="Comic Sans MS" pitchFamily="66" charset="0"/>
                <a:cs typeface="Times New Roman" pitchFamily="18" charset="0"/>
              </a:rPr>
              <a:t>  (d) in the second column </a:t>
            </a:r>
            <a:endParaRPr lang="en-US" sz="166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4400">
                <a:latin typeface="Comic Sans MS" pitchFamily="66" charset="0"/>
                <a:cs typeface="Times New Roman" pitchFamily="18" charset="0"/>
              </a:rPr>
              <a:t>The most metallic elements in the periodic table are found:</a:t>
            </a:r>
            <a:endParaRPr lang="en-US" sz="2800"/>
          </a:p>
          <a:p>
            <a:pPr eaLnBrk="0" hangingPunct="0"/>
            <a:r>
              <a:rPr lang="en-US" sz="4400">
                <a:latin typeface="Comic Sans MS" pitchFamily="66" charset="0"/>
                <a:cs typeface="Times New Roman" pitchFamily="18" charset="0"/>
              </a:rPr>
              <a:t>  (a) on the extreme right of the table  </a:t>
            </a:r>
            <a:endParaRPr lang="en-US" sz="2800"/>
          </a:p>
          <a:p>
            <a:pPr eaLnBrk="0" hangingPunct="0"/>
            <a:r>
              <a:rPr lang="en-US" sz="4400">
                <a:latin typeface="Comic Sans MS" pitchFamily="66" charset="0"/>
                <a:cs typeface="Times New Roman" pitchFamily="18" charset="0"/>
              </a:rPr>
              <a:t>  </a:t>
            </a:r>
            <a:r>
              <a:rPr lang="en-US" sz="4400" b="1">
                <a:latin typeface="Comic Sans MS" pitchFamily="66" charset="0"/>
                <a:cs typeface="Times New Roman" pitchFamily="18" charset="0"/>
              </a:rPr>
              <a:t>(b) on the extreme left of the table   </a:t>
            </a:r>
            <a:endParaRPr lang="en-US" sz="2800"/>
          </a:p>
          <a:p>
            <a:pPr eaLnBrk="0" hangingPunct="0"/>
            <a:r>
              <a:rPr lang="en-US" sz="4400">
                <a:latin typeface="Comic Sans MS" pitchFamily="66" charset="0"/>
                <a:cs typeface="Times New Roman" pitchFamily="18" charset="0"/>
              </a:rPr>
              <a:t>  (c) in the middle of the table  </a:t>
            </a:r>
            <a:endParaRPr lang="en-US" sz="2800"/>
          </a:p>
          <a:p>
            <a:pPr eaLnBrk="0" hangingPunct="0"/>
            <a:r>
              <a:rPr lang="en-US" sz="4400">
                <a:latin typeface="Comic Sans MS" pitchFamily="66" charset="0"/>
                <a:cs typeface="Times New Roman" pitchFamily="18" charset="0"/>
              </a:rPr>
              <a:t>  (d) in the second column </a:t>
            </a:r>
            <a:endParaRPr lang="en-US" sz="16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7"/>
          <p:cNvSpPr>
            <a:spLocks noChangeArrowheads="1"/>
          </p:cNvSpPr>
          <p:nvPr/>
        </p:nvSpPr>
        <p:spPr bwMode="auto">
          <a:xfrm>
            <a:off x="0" y="0"/>
            <a:ext cx="9144000" cy="3970338"/>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CA" sz="2100"/>
          </a:p>
          <a:p>
            <a:pPr eaLnBrk="0" hangingPunct="0">
              <a:tabLst>
                <a:tab pos="650875" algn="l"/>
              </a:tabLst>
            </a:pPr>
            <a:r>
              <a:rPr lang="en-US" sz="2100">
                <a:latin typeface="Comic Sans MS" pitchFamily="66" charset="0"/>
                <a:cs typeface="Times New Roman" pitchFamily="18" charset="0"/>
              </a:rPr>
              <a:t>  (d) Non-metals are usually malleable and ductile. </a:t>
            </a:r>
            <a:endParaRPr lang="en-US" sz="21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Rows in the periodic table are also referred to as </a:t>
            </a:r>
            <a:endParaRPr lang="en-US"/>
          </a:p>
          <a:p>
            <a:pPr eaLnBrk="0" hangingPunct="0"/>
            <a:r>
              <a:rPr lang="en-US" sz="5400">
                <a:latin typeface="Comic Sans MS" pitchFamily="66" charset="0"/>
                <a:cs typeface="Times New Roman" pitchFamily="18" charset="0"/>
              </a:rPr>
              <a:t>  (a) periods. </a:t>
            </a:r>
            <a:endParaRPr lang="en-US"/>
          </a:p>
          <a:p>
            <a:pPr eaLnBrk="0" hangingPunct="0"/>
            <a:r>
              <a:rPr lang="en-US" sz="5400">
                <a:latin typeface="Comic Sans MS" pitchFamily="66" charset="0"/>
                <a:cs typeface="Times New Roman" pitchFamily="18" charset="0"/>
              </a:rPr>
              <a:t>  (b) families. </a:t>
            </a:r>
            <a:endParaRPr lang="en-US"/>
          </a:p>
          <a:p>
            <a:pPr eaLnBrk="0" hangingPunct="0"/>
            <a:r>
              <a:rPr lang="en-US" sz="5400">
                <a:latin typeface="Comic Sans MS" pitchFamily="66" charset="0"/>
                <a:cs typeface="Times New Roman" pitchFamily="18" charset="0"/>
              </a:rPr>
              <a:t>  (c) groups. </a:t>
            </a:r>
            <a:endParaRPr lang="en-US"/>
          </a:p>
          <a:p>
            <a:pPr eaLnBrk="0" hangingPunct="0"/>
            <a:r>
              <a:rPr lang="en-US" sz="5400">
                <a:latin typeface="Comic Sans MS" pitchFamily="66" charset="0"/>
                <a:cs typeface="Times New Roman" pitchFamily="18" charset="0"/>
              </a:rPr>
              <a:t>  (d) columns. </a:t>
            </a:r>
            <a:endParaRPr lang="en-US" sz="239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0" y="0"/>
            <a:ext cx="9144000" cy="507841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Rows in the periodic table are also referred to as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(a) periods. </a:t>
            </a:r>
            <a:endParaRPr lang="en-US"/>
          </a:p>
          <a:p>
            <a:pPr eaLnBrk="0" hangingPunct="0"/>
            <a:r>
              <a:rPr lang="en-US" sz="5400">
                <a:latin typeface="Comic Sans MS" pitchFamily="66" charset="0"/>
                <a:cs typeface="Times New Roman" pitchFamily="18" charset="0"/>
              </a:rPr>
              <a:t>  (b) families. </a:t>
            </a:r>
            <a:endParaRPr lang="en-US"/>
          </a:p>
          <a:p>
            <a:pPr eaLnBrk="0" hangingPunct="0"/>
            <a:r>
              <a:rPr lang="en-US" sz="5400">
                <a:latin typeface="Comic Sans MS" pitchFamily="66" charset="0"/>
                <a:cs typeface="Times New Roman" pitchFamily="18" charset="0"/>
              </a:rPr>
              <a:t>  (c) groups. </a:t>
            </a:r>
            <a:endParaRPr lang="en-US"/>
          </a:p>
          <a:p>
            <a:pPr eaLnBrk="0" hangingPunct="0"/>
            <a:r>
              <a:rPr lang="en-US" sz="5400">
                <a:latin typeface="Comic Sans MS" pitchFamily="66" charset="0"/>
                <a:cs typeface="Times New Roman" pitchFamily="18" charset="0"/>
              </a:rPr>
              <a:t>  (d) columns. </a:t>
            </a:r>
            <a:endParaRPr lang="en-US" sz="239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0" y="228600"/>
            <a:ext cx="9144000" cy="4832350"/>
          </a:xfrm>
          <a:prstGeom prst="rect">
            <a:avLst/>
          </a:prstGeom>
          <a:noFill/>
          <a:ln w="9525">
            <a:noFill/>
            <a:miter lim="800000"/>
            <a:headEnd/>
            <a:tailEnd/>
          </a:ln>
        </p:spPr>
        <p:txBody>
          <a:bodyPr anchor="ctr">
            <a:spAutoFit/>
          </a:bodyPr>
          <a:lstStyle/>
          <a:p>
            <a:pPr eaLnBrk="0" hangingPunct="0">
              <a:tabLst>
                <a:tab pos="269875" algn="l"/>
              </a:tabLst>
            </a:pPr>
            <a:r>
              <a:rPr lang="en-US" sz="2800">
                <a:latin typeface="Comic Sans MS" pitchFamily="66" charset="0"/>
                <a:cs typeface="Times New Roman" pitchFamily="18" charset="0"/>
              </a:rPr>
              <a:t>Draw Bohr-Rutherford diagrams for the following elements:</a:t>
            </a:r>
          </a:p>
          <a:p>
            <a:pPr eaLnBrk="0" hangingPunct="0">
              <a:tabLst>
                <a:tab pos="269875" algn="l"/>
              </a:tabLst>
            </a:pPr>
            <a:endParaRPr lang="en-US" sz="2800">
              <a:latin typeface="Comic Sans MS" pitchFamily="66" charset="0"/>
            </a:endParaRPr>
          </a:p>
          <a:p>
            <a:pPr eaLnBrk="0" hangingPunct="0">
              <a:tabLst>
                <a:tab pos="269875" algn="l"/>
              </a:tabLst>
            </a:pPr>
            <a:r>
              <a:rPr lang="en-US" sz="2800">
                <a:latin typeface="Comic Sans MS" pitchFamily="66" charset="0"/>
                <a:cs typeface="Times New Roman" pitchFamily="18" charset="0"/>
              </a:rPr>
              <a:t>Be	(AN = 4, MN = 9.01)</a:t>
            </a:r>
          </a:p>
          <a:p>
            <a:pPr eaLnBrk="0" hangingPunct="0">
              <a:tabLst>
                <a:tab pos="269875" algn="l"/>
              </a:tabLst>
            </a:pPr>
            <a:endParaRPr lang="en-US" sz="2800">
              <a:latin typeface="Comic Sans MS" pitchFamily="66" charset="0"/>
              <a:cs typeface="Times New Roman" pitchFamily="18" charset="0"/>
            </a:endParaRPr>
          </a:p>
          <a:p>
            <a:pPr eaLnBrk="0" hangingPunct="0">
              <a:tabLst>
                <a:tab pos="269875" algn="l"/>
              </a:tabLst>
            </a:pPr>
            <a:endParaRPr lang="en-US" sz="2800">
              <a:latin typeface="Comic Sans MS" pitchFamily="66" charset="0"/>
              <a:cs typeface="Times New Roman" pitchFamily="18" charset="0"/>
            </a:endParaRPr>
          </a:p>
          <a:p>
            <a:pPr eaLnBrk="0" hangingPunct="0">
              <a:tabLst>
                <a:tab pos="269875" algn="l"/>
              </a:tabLst>
            </a:pPr>
            <a:r>
              <a:rPr lang="en-US" sz="2800">
                <a:latin typeface="Comic Sans MS" pitchFamily="66" charset="0"/>
                <a:cs typeface="Times New Roman" pitchFamily="18" charset="0"/>
              </a:rPr>
              <a:t>Si (AN = 14, MN = 28.0)</a:t>
            </a:r>
          </a:p>
          <a:p>
            <a:pPr eaLnBrk="0" hangingPunct="0">
              <a:tabLst>
                <a:tab pos="269875" algn="l"/>
              </a:tabLst>
            </a:pPr>
            <a:endParaRPr lang="en-US" sz="2800">
              <a:latin typeface="Comic Sans MS" pitchFamily="66" charset="0"/>
              <a:cs typeface="Times New Roman" pitchFamily="18" charset="0"/>
            </a:endParaRPr>
          </a:p>
          <a:p>
            <a:pPr eaLnBrk="0" hangingPunct="0">
              <a:tabLst>
                <a:tab pos="269875" algn="l"/>
              </a:tabLst>
            </a:pPr>
            <a:endParaRPr lang="en-US" sz="2800">
              <a:latin typeface="Comic Sans MS" pitchFamily="66" charset="0"/>
              <a:cs typeface="Times New Roman" pitchFamily="18" charset="0"/>
            </a:endParaRPr>
          </a:p>
          <a:p>
            <a:pPr eaLnBrk="0" hangingPunct="0">
              <a:tabLst>
                <a:tab pos="269875" algn="l"/>
              </a:tabLst>
            </a:pPr>
            <a:endParaRPr lang="en-US" sz="2800">
              <a:latin typeface="Comic Sans MS" pitchFamily="66" charset="0"/>
              <a:cs typeface="Times New Roman" pitchFamily="18" charset="0"/>
            </a:endParaRPr>
          </a:p>
          <a:p>
            <a:pPr eaLnBrk="0" hangingPunct="0">
              <a:tabLst>
                <a:tab pos="269875" algn="l"/>
              </a:tabLst>
            </a:pPr>
            <a:r>
              <a:rPr lang="en-US" sz="2800">
                <a:latin typeface="Comic Sans MS" pitchFamily="66" charset="0"/>
                <a:cs typeface="Times New Roman" pitchFamily="18" charset="0"/>
              </a:rPr>
              <a:t>Ar (AN, 18, MN = 39.9)</a:t>
            </a:r>
            <a:endParaRPr lang="en-US" sz="28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0" y="0"/>
            <a:ext cx="9144000" cy="1816100"/>
          </a:xfrm>
          <a:prstGeom prst="rect">
            <a:avLst/>
          </a:prstGeom>
          <a:noFill/>
          <a:ln w="9525">
            <a:noFill/>
            <a:miter lim="800000"/>
            <a:headEnd/>
            <a:tailEnd/>
          </a:ln>
        </p:spPr>
        <p:txBody>
          <a:bodyPr anchor="ctr">
            <a:spAutoFit/>
          </a:bodyPr>
          <a:lstStyle/>
          <a:p>
            <a:pPr eaLnBrk="0" hangingPunct="0">
              <a:tabLst>
                <a:tab pos="269875" algn="l"/>
              </a:tabLst>
            </a:pPr>
            <a:r>
              <a:rPr lang="en-US" sz="2800">
                <a:latin typeface="Comic Sans MS" pitchFamily="66" charset="0"/>
                <a:cs typeface="Times New Roman" pitchFamily="18" charset="0"/>
              </a:rPr>
              <a:t>Draw Bohr-Rutherford diagrams for the following elements:</a:t>
            </a:r>
          </a:p>
          <a:p>
            <a:pPr eaLnBrk="0" hangingPunct="0">
              <a:tabLst>
                <a:tab pos="269875" algn="l"/>
              </a:tabLst>
            </a:pPr>
            <a:r>
              <a:rPr lang="en-US" sz="2800">
                <a:latin typeface="Comic Sans MS" pitchFamily="66" charset="0"/>
                <a:cs typeface="Times New Roman" pitchFamily="18" charset="0"/>
              </a:rPr>
              <a:t>Be	(AN = 4, MN = 9.01)</a:t>
            </a:r>
          </a:p>
          <a:p>
            <a:pPr eaLnBrk="0" hangingPunct="0">
              <a:tabLst>
                <a:tab pos="269875" algn="l"/>
              </a:tabLst>
            </a:pPr>
            <a:r>
              <a:rPr lang="en-US" sz="2800">
                <a:latin typeface="Comic Sans MS" pitchFamily="66" charset="0"/>
              </a:rPr>
              <a:t>P = 4, e = 4, n = 5</a:t>
            </a:r>
            <a:endParaRPr lang="en-US" sz="2800"/>
          </a:p>
        </p:txBody>
      </p:sp>
      <p:sp>
        <p:nvSpPr>
          <p:cNvPr id="3" name="Oval 2"/>
          <p:cNvSpPr/>
          <p:nvPr/>
        </p:nvSpPr>
        <p:spPr>
          <a:xfrm>
            <a:off x="2286000" y="2362200"/>
            <a:ext cx="4038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Oval 4"/>
          <p:cNvSpPr/>
          <p:nvPr/>
        </p:nvSpPr>
        <p:spPr>
          <a:xfrm>
            <a:off x="3276600" y="32004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Oval 3"/>
          <p:cNvSpPr/>
          <p:nvPr/>
        </p:nvSpPr>
        <p:spPr>
          <a:xfrm>
            <a:off x="4114800" y="40386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p:cNvSpPr/>
          <p:nvPr/>
        </p:nvSpPr>
        <p:spPr>
          <a:xfrm>
            <a:off x="4191000" y="3124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6248400" y="4191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4191000" y="228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4191000" y="5181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752600" y="1828800"/>
            <a:ext cx="5181600" cy="472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7043" name="Rectangle 1"/>
          <p:cNvSpPr>
            <a:spLocks noChangeArrowheads="1"/>
          </p:cNvSpPr>
          <p:nvPr/>
        </p:nvSpPr>
        <p:spPr bwMode="auto">
          <a:xfrm>
            <a:off x="0" y="0"/>
            <a:ext cx="9144000" cy="1816100"/>
          </a:xfrm>
          <a:prstGeom prst="rect">
            <a:avLst/>
          </a:prstGeom>
          <a:noFill/>
          <a:ln w="9525">
            <a:noFill/>
            <a:miter lim="800000"/>
            <a:headEnd/>
            <a:tailEnd/>
          </a:ln>
        </p:spPr>
        <p:txBody>
          <a:bodyPr anchor="ctr">
            <a:spAutoFit/>
          </a:bodyPr>
          <a:lstStyle/>
          <a:p>
            <a:pPr eaLnBrk="0" hangingPunct="0">
              <a:tabLst>
                <a:tab pos="269875" algn="l"/>
              </a:tabLst>
            </a:pPr>
            <a:r>
              <a:rPr lang="en-US" sz="2800">
                <a:latin typeface="Comic Sans MS" pitchFamily="66" charset="0"/>
                <a:cs typeface="Times New Roman" pitchFamily="18" charset="0"/>
              </a:rPr>
              <a:t>Draw Bohr-Rutherford diagrams for the following elements:</a:t>
            </a:r>
          </a:p>
          <a:p>
            <a:pPr eaLnBrk="0" hangingPunct="0">
              <a:tabLst>
                <a:tab pos="269875" algn="l"/>
              </a:tabLst>
            </a:pPr>
            <a:r>
              <a:rPr lang="en-US" sz="2800">
                <a:latin typeface="Comic Sans MS" pitchFamily="66" charset="0"/>
                <a:cs typeface="Times New Roman" pitchFamily="18" charset="0"/>
              </a:rPr>
              <a:t>Si (AN = 14, MN = 28.0)</a:t>
            </a:r>
          </a:p>
          <a:p>
            <a:pPr eaLnBrk="0" hangingPunct="0">
              <a:tabLst>
                <a:tab pos="269875" algn="l"/>
              </a:tabLst>
            </a:pPr>
            <a:r>
              <a:rPr lang="en-US" sz="2800">
                <a:latin typeface="Comic Sans MS" pitchFamily="66" charset="0"/>
              </a:rPr>
              <a:t>P = 14, e = 14, n = 14</a:t>
            </a:r>
            <a:endParaRPr lang="en-US" sz="2800"/>
          </a:p>
        </p:txBody>
      </p:sp>
      <p:sp>
        <p:nvSpPr>
          <p:cNvPr id="3" name="Oval 2"/>
          <p:cNvSpPr/>
          <p:nvPr/>
        </p:nvSpPr>
        <p:spPr>
          <a:xfrm>
            <a:off x="2286000" y="2362200"/>
            <a:ext cx="4038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Oval 4"/>
          <p:cNvSpPr/>
          <p:nvPr/>
        </p:nvSpPr>
        <p:spPr>
          <a:xfrm>
            <a:off x="3276600" y="32004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Oval 3"/>
          <p:cNvSpPr/>
          <p:nvPr/>
        </p:nvSpPr>
        <p:spPr>
          <a:xfrm>
            <a:off x="4114800" y="40386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p:cNvSpPr/>
          <p:nvPr/>
        </p:nvSpPr>
        <p:spPr>
          <a:xfrm>
            <a:off x="4191000" y="3124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6248400" y="4191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4191000" y="228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4191000" y="5181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Oval 10"/>
          <p:cNvSpPr/>
          <p:nvPr/>
        </p:nvSpPr>
        <p:spPr>
          <a:xfrm>
            <a:off x="4419600" y="228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Oval 11"/>
          <p:cNvSpPr/>
          <p:nvPr/>
        </p:nvSpPr>
        <p:spPr>
          <a:xfrm>
            <a:off x="2209800" y="3886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Oval 12"/>
          <p:cNvSpPr/>
          <p:nvPr/>
        </p:nvSpPr>
        <p:spPr>
          <a:xfrm>
            <a:off x="2209800" y="4114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Oval 13"/>
          <p:cNvSpPr/>
          <p:nvPr/>
        </p:nvSpPr>
        <p:spPr>
          <a:xfrm>
            <a:off x="4191000" y="1752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Oval 14"/>
          <p:cNvSpPr/>
          <p:nvPr/>
        </p:nvSpPr>
        <p:spPr>
          <a:xfrm>
            <a:off x="6858000" y="3962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p:cNvSpPr/>
          <p:nvPr/>
        </p:nvSpPr>
        <p:spPr>
          <a:xfrm>
            <a:off x="4114800" y="6477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Oval 16"/>
          <p:cNvSpPr/>
          <p:nvPr/>
        </p:nvSpPr>
        <p:spPr>
          <a:xfrm>
            <a:off x="1676400" y="3962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Oval 17"/>
          <p:cNvSpPr/>
          <p:nvPr/>
        </p:nvSpPr>
        <p:spPr>
          <a:xfrm>
            <a:off x="43434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Oval 18"/>
          <p:cNvSpPr/>
          <p:nvPr/>
        </p:nvSpPr>
        <p:spPr>
          <a:xfrm>
            <a:off x="41148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Oval 19"/>
          <p:cNvSpPr/>
          <p:nvPr/>
        </p:nvSpPr>
        <p:spPr>
          <a:xfrm>
            <a:off x="6248400" y="3962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752600" y="1828800"/>
            <a:ext cx="5181600" cy="472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8067" name="Rectangle 1"/>
          <p:cNvSpPr>
            <a:spLocks noChangeArrowheads="1"/>
          </p:cNvSpPr>
          <p:nvPr/>
        </p:nvSpPr>
        <p:spPr bwMode="auto">
          <a:xfrm>
            <a:off x="0" y="0"/>
            <a:ext cx="9144000" cy="1816100"/>
          </a:xfrm>
          <a:prstGeom prst="rect">
            <a:avLst/>
          </a:prstGeom>
          <a:noFill/>
          <a:ln w="9525">
            <a:noFill/>
            <a:miter lim="800000"/>
            <a:headEnd/>
            <a:tailEnd/>
          </a:ln>
        </p:spPr>
        <p:txBody>
          <a:bodyPr anchor="ctr">
            <a:spAutoFit/>
          </a:bodyPr>
          <a:lstStyle/>
          <a:p>
            <a:pPr eaLnBrk="0" hangingPunct="0">
              <a:tabLst>
                <a:tab pos="269875" algn="l"/>
              </a:tabLst>
            </a:pPr>
            <a:r>
              <a:rPr lang="en-US" sz="2800">
                <a:latin typeface="Comic Sans MS" pitchFamily="66" charset="0"/>
                <a:cs typeface="Times New Roman" pitchFamily="18" charset="0"/>
              </a:rPr>
              <a:t>Draw Bohr-Rutherford diagrams for the following elements:</a:t>
            </a:r>
          </a:p>
          <a:p>
            <a:pPr eaLnBrk="0" hangingPunct="0">
              <a:tabLst>
                <a:tab pos="269875" algn="l"/>
              </a:tabLst>
            </a:pPr>
            <a:r>
              <a:rPr lang="en-US" sz="2800">
                <a:latin typeface="Comic Sans MS" pitchFamily="66" charset="0"/>
                <a:cs typeface="Times New Roman" pitchFamily="18" charset="0"/>
              </a:rPr>
              <a:t>Ar (AN, 18, MN = 39.9)</a:t>
            </a:r>
            <a:endParaRPr lang="en-US" sz="2800"/>
          </a:p>
          <a:p>
            <a:pPr eaLnBrk="0" hangingPunct="0">
              <a:tabLst>
                <a:tab pos="269875" algn="l"/>
              </a:tabLst>
            </a:pPr>
            <a:r>
              <a:rPr lang="en-US" sz="2800">
                <a:latin typeface="Comic Sans MS" pitchFamily="66" charset="0"/>
              </a:rPr>
              <a:t>P = 18, e = 18, n = 22</a:t>
            </a:r>
            <a:endParaRPr lang="en-US" sz="2800"/>
          </a:p>
        </p:txBody>
      </p:sp>
      <p:sp>
        <p:nvSpPr>
          <p:cNvPr id="3" name="Oval 2"/>
          <p:cNvSpPr/>
          <p:nvPr/>
        </p:nvSpPr>
        <p:spPr>
          <a:xfrm>
            <a:off x="2286000" y="2362200"/>
            <a:ext cx="4038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Oval 4"/>
          <p:cNvSpPr/>
          <p:nvPr/>
        </p:nvSpPr>
        <p:spPr>
          <a:xfrm>
            <a:off x="3276600" y="3200400"/>
            <a:ext cx="2057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Oval 3"/>
          <p:cNvSpPr/>
          <p:nvPr/>
        </p:nvSpPr>
        <p:spPr>
          <a:xfrm>
            <a:off x="4114800" y="4038600"/>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Oval 5"/>
          <p:cNvSpPr/>
          <p:nvPr/>
        </p:nvSpPr>
        <p:spPr>
          <a:xfrm>
            <a:off x="4191000" y="3124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6248400" y="4191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4191000" y="228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Oval 8"/>
          <p:cNvSpPr/>
          <p:nvPr/>
        </p:nvSpPr>
        <p:spPr>
          <a:xfrm>
            <a:off x="4191000" y="5181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Oval 10"/>
          <p:cNvSpPr/>
          <p:nvPr/>
        </p:nvSpPr>
        <p:spPr>
          <a:xfrm>
            <a:off x="4419600" y="228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Oval 11"/>
          <p:cNvSpPr/>
          <p:nvPr/>
        </p:nvSpPr>
        <p:spPr>
          <a:xfrm>
            <a:off x="2209800" y="3886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Oval 12"/>
          <p:cNvSpPr/>
          <p:nvPr/>
        </p:nvSpPr>
        <p:spPr>
          <a:xfrm>
            <a:off x="2209800" y="4114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Oval 13"/>
          <p:cNvSpPr/>
          <p:nvPr/>
        </p:nvSpPr>
        <p:spPr>
          <a:xfrm>
            <a:off x="4191000" y="1752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Oval 14"/>
          <p:cNvSpPr/>
          <p:nvPr/>
        </p:nvSpPr>
        <p:spPr>
          <a:xfrm>
            <a:off x="6858000" y="3962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p:cNvSpPr/>
          <p:nvPr/>
        </p:nvSpPr>
        <p:spPr>
          <a:xfrm>
            <a:off x="4114800" y="6477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Oval 16"/>
          <p:cNvSpPr/>
          <p:nvPr/>
        </p:nvSpPr>
        <p:spPr>
          <a:xfrm>
            <a:off x="1676400" y="4114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Oval 17"/>
          <p:cNvSpPr/>
          <p:nvPr/>
        </p:nvSpPr>
        <p:spPr>
          <a:xfrm>
            <a:off x="43434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Oval 18"/>
          <p:cNvSpPr/>
          <p:nvPr/>
        </p:nvSpPr>
        <p:spPr>
          <a:xfrm>
            <a:off x="41148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Oval 19"/>
          <p:cNvSpPr/>
          <p:nvPr/>
        </p:nvSpPr>
        <p:spPr>
          <a:xfrm>
            <a:off x="6248400" y="3962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1" name="Oval 20"/>
          <p:cNvSpPr/>
          <p:nvPr/>
        </p:nvSpPr>
        <p:spPr>
          <a:xfrm>
            <a:off x="4343400" y="6477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2" name="Oval 21"/>
          <p:cNvSpPr/>
          <p:nvPr/>
        </p:nvSpPr>
        <p:spPr>
          <a:xfrm>
            <a:off x="1676400" y="3886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Oval 22"/>
          <p:cNvSpPr/>
          <p:nvPr/>
        </p:nvSpPr>
        <p:spPr>
          <a:xfrm>
            <a:off x="4419600" y="1752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4" name="Oval 23"/>
          <p:cNvSpPr/>
          <p:nvPr/>
        </p:nvSpPr>
        <p:spPr>
          <a:xfrm>
            <a:off x="6858000" y="4191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0" y="0"/>
            <a:ext cx="9144000" cy="2554288"/>
          </a:xfrm>
          <a:prstGeom prst="rect">
            <a:avLst/>
          </a:prstGeom>
          <a:noFill/>
          <a:ln w="9525">
            <a:noFill/>
            <a:miter lim="800000"/>
            <a:headEnd/>
            <a:tailEnd/>
          </a:ln>
        </p:spPr>
        <p:txBody>
          <a:bodyPr anchor="ctr">
            <a:spAutoFit/>
          </a:bodyPr>
          <a:lstStyle/>
          <a:p>
            <a:pPr eaLnBrk="0" hangingPunct="0">
              <a:tabLst>
                <a:tab pos="650875" algn="l"/>
              </a:tabLst>
            </a:pPr>
            <a:r>
              <a:rPr lang="en-US" sz="4000">
                <a:latin typeface="Comic Sans MS" pitchFamily="66" charset="0"/>
                <a:cs typeface="Times New Roman" pitchFamily="18" charset="0"/>
              </a:rPr>
              <a:t>Explain why Canadians enjoy earlier sunrises in July than in January. Write your answer in complete</a:t>
            </a:r>
            <a:br>
              <a:rPr lang="en-US" sz="4000">
                <a:latin typeface="Comic Sans MS" pitchFamily="66" charset="0"/>
                <a:cs typeface="Times New Roman" pitchFamily="18" charset="0"/>
              </a:rPr>
            </a:br>
            <a:r>
              <a:rPr lang="en-US" sz="4000">
                <a:latin typeface="Comic Sans MS" pitchFamily="66" charset="0"/>
                <a:cs typeface="Times New Roman" pitchFamily="18" charset="0"/>
              </a:rPr>
              <a:t>sentences.</a:t>
            </a:r>
            <a:endParaRPr lang="en-US" sz="138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61903"/>
            <a:ext cx="9144000" cy="5878532"/>
          </a:xfrm>
          <a:prstGeom prst="rect">
            <a:avLst/>
          </a:prstGeom>
          <a:noFill/>
          <a:ln w="9525">
            <a:noFill/>
            <a:miter lim="800000"/>
            <a:headEnd/>
            <a:tailEnd/>
          </a:ln>
        </p:spPr>
        <p:txBody>
          <a:bodyPr anchor="ctr">
            <a:spAutoFit/>
          </a:bodyPr>
          <a:lstStyle/>
          <a:p>
            <a:pPr eaLnBrk="0" hangingPunct="0">
              <a:tabLst>
                <a:tab pos="650875" algn="l"/>
              </a:tabLst>
            </a:pPr>
            <a:r>
              <a:rPr lang="en-US" sz="4000" dirty="0">
                <a:latin typeface="Comic Sans MS" pitchFamily="66" charset="0"/>
                <a:cs typeface="Times New Roman" pitchFamily="18" charset="0"/>
              </a:rPr>
              <a:t>Explain why Canadians enjoy earlier sunrises in July than in January. Write your answer in complete</a:t>
            </a:r>
            <a:br>
              <a:rPr lang="en-US" sz="4000" dirty="0">
                <a:latin typeface="Comic Sans MS" pitchFamily="66" charset="0"/>
                <a:cs typeface="Times New Roman" pitchFamily="18" charset="0"/>
              </a:rPr>
            </a:br>
            <a:r>
              <a:rPr lang="en-US" sz="4000" dirty="0">
                <a:latin typeface="Comic Sans MS" pitchFamily="66" charset="0"/>
                <a:cs typeface="Times New Roman" pitchFamily="18" charset="0"/>
              </a:rPr>
              <a:t>sentences.</a:t>
            </a:r>
          </a:p>
          <a:p>
            <a:pPr eaLnBrk="0" hangingPunct="0">
              <a:tabLst>
                <a:tab pos="650875" algn="l"/>
              </a:tabLst>
            </a:pPr>
            <a:endParaRPr lang="en-US" sz="2400" dirty="0"/>
          </a:p>
          <a:p>
            <a:pPr eaLnBrk="0" hangingPunct="0">
              <a:buFontTx/>
              <a:buChar char="•"/>
              <a:tabLst>
                <a:tab pos="650875" algn="l"/>
              </a:tabLst>
            </a:pPr>
            <a:r>
              <a:rPr lang="en-US" sz="3200" b="1" dirty="0">
                <a:latin typeface="Comic Sans MS" pitchFamily="66" charset="0"/>
                <a:cs typeface="Times New Roman" pitchFamily="18" charset="0"/>
              </a:rPr>
              <a:t>The days are longer due to the fact that we get more direct sunlight in the summer. </a:t>
            </a:r>
            <a:endParaRPr lang="en-US" sz="3200" b="1" dirty="0" smtClean="0">
              <a:latin typeface="Comic Sans MS" pitchFamily="66" charset="0"/>
              <a:cs typeface="Times New Roman" pitchFamily="18" charset="0"/>
            </a:endParaRPr>
          </a:p>
          <a:p>
            <a:pPr eaLnBrk="0" hangingPunct="0">
              <a:buFontTx/>
              <a:buChar char="•"/>
              <a:tabLst>
                <a:tab pos="650875" algn="l"/>
              </a:tabLst>
            </a:pPr>
            <a:r>
              <a:rPr lang="en-US" sz="3200" b="1" dirty="0" smtClean="0">
                <a:latin typeface="Comic Sans MS" pitchFamily="66" charset="0"/>
                <a:cs typeface="Times New Roman" pitchFamily="18" charset="0"/>
              </a:rPr>
              <a:t>The sun is in the sky for a longer period of time.</a:t>
            </a:r>
            <a:r>
              <a:rPr lang="en-US" sz="3200" b="1" dirty="0" smtClean="0">
                <a:latin typeface="Comic Sans MS" pitchFamily="66" charset="0"/>
                <a:cs typeface="Times New Roman" pitchFamily="18" charset="0"/>
              </a:rPr>
              <a:t> </a:t>
            </a:r>
            <a:endParaRPr lang="en-US" sz="3200" dirty="0"/>
          </a:p>
          <a:p>
            <a:pPr eaLnBrk="0" hangingPunct="0">
              <a:buFontTx/>
              <a:buChar char="•"/>
              <a:tabLst>
                <a:tab pos="650875" algn="l"/>
              </a:tabLst>
            </a:pPr>
            <a:r>
              <a:rPr lang="en-US" sz="3200" b="1" dirty="0">
                <a:latin typeface="Comic Sans MS" pitchFamily="66" charset="0"/>
                <a:cs typeface="Times New Roman" pitchFamily="18" charset="0"/>
              </a:rPr>
              <a:t>Because the days are longer the Sun rises earlier and sets later</a:t>
            </a:r>
            <a:endParaRPr lang="en-US" sz="3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ChangeArrowheads="1"/>
          </p:cNvSpPr>
          <p:nvPr/>
        </p:nvSpPr>
        <p:spPr bwMode="auto">
          <a:xfrm>
            <a:off x="0" y="0"/>
            <a:ext cx="9144000" cy="424656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The year is based on ... </a:t>
            </a:r>
            <a:endParaRPr lang="en-US"/>
          </a:p>
          <a:p>
            <a:pPr eaLnBrk="0" hangingPunct="0"/>
            <a:r>
              <a:rPr lang="en-US" sz="5400">
                <a:latin typeface="Comic Sans MS" pitchFamily="66" charset="0"/>
                <a:cs typeface="Times New Roman" pitchFamily="18" charset="0"/>
              </a:rPr>
              <a:t> (a) the Earth's rotation</a:t>
            </a:r>
          </a:p>
          <a:p>
            <a:pPr eaLnBrk="0" hangingPunct="0"/>
            <a:r>
              <a:rPr lang="en-US" sz="5400" b="1">
                <a:latin typeface="Comic Sans MS" pitchFamily="66" charset="0"/>
                <a:cs typeface="Times New Roman" pitchFamily="18" charset="0"/>
              </a:rPr>
              <a:t> </a:t>
            </a:r>
            <a:r>
              <a:rPr lang="en-US" sz="5400">
                <a:latin typeface="Comic Sans MS" pitchFamily="66" charset="0"/>
                <a:cs typeface="Times New Roman" pitchFamily="18" charset="0"/>
              </a:rPr>
              <a:t>(b) the Earth's revolution    </a:t>
            </a:r>
            <a:endParaRPr lang="en-US"/>
          </a:p>
          <a:p>
            <a:pPr eaLnBrk="0" hangingPunct="0"/>
            <a:r>
              <a:rPr lang="en-US" sz="5400">
                <a:latin typeface="Comic Sans MS" pitchFamily="66" charset="0"/>
                <a:cs typeface="Times New Roman" pitchFamily="18" charset="0"/>
              </a:rPr>
              <a:t> (c) the Moon's revolution    </a:t>
            </a:r>
            <a:endParaRPr lang="en-US"/>
          </a:p>
          <a:p>
            <a:pPr eaLnBrk="0" hangingPunct="0"/>
            <a:r>
              <a:rPr lang="en-US" sz="5400">
                <a:latin typeface="Comic Sans MS" pitchFamily="66" charset="0"/>
                <a:cs typeface="Times New Roman" pitchFamily="18" charset="0"/>
              </a:rPr>
              <a:t> (d) the Sun's rotation </a:t>
            </a:r>
            <a:endParaRPr lang="en-US" sz="239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0" y="0"/>
            <a:ext cx="9144000" cy="4246563"/>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The year is based on ... </a:t>
            </a:r>
            <a:endParaRPr lang="en-US"/>
          </a:p>
          <a:p>
            <a:pPr eaLnBrk="0" hangingPunct="0"/>
            <a:r>
              <a:rPr lang="en-US" sz="5400">
                <a:latin typeface="Comic Sans MS" pitchFamily="66" charset="0"/>
                <a:cs typeface="Times New Roman" pitchFamily="18" charset="0"/>
              </a:rPr>
              <a:t> (a) the Earth's rotation   </a:t>
            </a:r>
            <a:endParaRPr lang="en-US"/>
          </a:p>
          <a:p>
            <a:pPr eaLnBrk="0" hangingPunct="0"/>
            <a:r>
              <a:rPr lang="en-US" sz="5400" b="1">
                <a:latin typeface="Comic Sans MS" pitchFamily="66" charset="0"/>
                <a:cs typeface="Times New Roman" pitchFamily="18" charset="0"/>
              </a:rPr>
              <a:t> (b) the Earth's revolution    </a:t>
            </a:r>
            <a:endParaRPr lang="en-US"/>
          </a:p>
          <a:p>
            <a:pPr eaLnBrk="0" hangingPunct="0"/>
            <a:r>
              <a:rPr lang="en-US" sz="5400">
                <a:latin typeface="Comic Sans MS" pitchFamily="66" charset="0"/>
                <a:cs typeface="Times New Roman" pitchFamily="18" charset="0"/>
              </a:rPr>
              <a:t> (c) the Moon's revolution    </a:t>
            </a:r>
            <a:endParaRPr lang="en-US"/>
          </a:p>
          <a:p>
            <a:pPr eaLnBrk="0" hangingPunct="0"/>
            <a:r>
              <a:rPr lang="en-US" sz="5400">
                <a:latin typeface="Comic Sans MS" pitchFamily="66" charset="0"/>
                <a:cs typeface="Times New Roman" pitchFamily="18" charset="0"/>
              </a:rPr>
              <a:t> (d) the Sun's rotation </a:t>
            </a:r>
            <a:endParaRPr lang="en-US" sz="239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7"/>
          <p:cNvSpPr>
            <a:spLocks noChangeArrowheads="1"/>
          </p:cNvSpPr>
          <p:nvPr/>
        </p:nvSpPr>
        <p:spPr bwMode="auto">
          <a:xfrm>
            <a:off x="0" y="0"/>
            <a:ext cx="9144000" cy="4294188"/>
          </a:xfrm>
          <a:prstGeom prst="rect">
            <a:avLst/>
          </a:prstGeom>
          <a:noFill/>
          <a:ln w="9525">
            <a:noFill/>
            <a:miter lim="800000"/>
            <a:headEnd/>
            <a:tailEnd/>
          </a:ln>
        </p:spPr>
        <p:txBody>
          <a:bodyPr anchor="ctr">
            <a:spAutoFit/>
          </a:bodyPr>
          <a:lstStyle/>
          <a:p>
            <a:pPr>
              <a:tabLst>
                <a:tab pos="650875" algn="l"/>
              </a:tabLst>
            </a:pPr>
            <a:r>
              <a:rPr lang="en-US" sz="2100">
                <a:latin typeface="Comic Sans MS" pitchFamily="66" charset="0"/>
                <a:cs typeface="Times New Roman" pitchFamily="18" charset="0"/>
              </a:rPr>
              <a:t>Decide if the sentence is true or false. If the sentence is false, rewrite it to make it correct. </a:t>
            </a:r>
          </a:p>
          <a:p>
            <a:pPr>
              <a:tabLst>
                <a:tab pos="650875" algn="l"/>
              </a:tabLst>
            </a:pPr>
            <a:endParaRPr lang="en-CA" sz="2100"/>
          </a:p>
          <a:p>
            <a:pPr eaLnBrk="0" hangingPunct="0">
              <a:tabLst>
                <a:tab pos="650875" algn="l"/>
              </a:tabLst>
            </a:pPr>
            <a:r>
              <a:rPr lang="en-US" sz="2100">
                <a:latin typeface="Comic Sans MS" pitchFamily="66" charset="0"/>
                <a:cs typeface="Times New Roman" pitchFamily="18" charset="0"/>
              </a:rPr>
              <a:t>  (a) Physical changes result in the formation of new substances. </a:t>
            </a:r>
            <a:endParaRPr lang="en-CA" sz="2100"/>
          </a:p>
          <a:p>
            <a:pPr eaLnBrk="0" hangingPunct="0">
              <a:buFontTx/>
              <a:buChar char="•"/>
              <a:tabLst>
                <a:tab pos="650875" algn="l"/>
              </a:tabLst>
            </a:pPr>
            <a:r>
              <a:rPr lang="en-US" sz="2100" b="1">
                <a:latin typeface="Comic Sans MS" pitchFamily="66" charset="0"/>
                <a:cs typeface="Times New Roman" pitchFamily="18" charset="0"/>
              </a:rPr>
              <a:t>False - chemical changes result in a new substance</a:t>
            </a:r>
            <a:endParaRPr lang="en-CA" sz="2100"/>
          </a:p>
          <a:p>
            <a:pPr eaLnBrk="0" hangingPunct="0">
              <a:tabLst>
                <a:tab pos="650875" algn="l"/>
              </a:tabLst>
            </a:pPr>
            <a:r>
              <a:rPr lang="en-US" sz="2100">
                <a:latin typeface="Comic Sans MS" pitchFamily="66" charset="0"/>
                <a:cs typeface="Times New Roman" pitchFamily="18" charset="0"/>
              </a:rPr>
              <a:t>  (b) A chemical property of salt is that it forms white crystals in the</a:t>
            </a:r>
            <a:br>
              <a:rPr lang="en-US" sz="2100">
                <a:latin typeface="Comic Sans MS" pitchFamily="66" charset="0"/>
                <a:cs typeface="Times New Roman" pitchFamily="18" charset="0"/>
              </a:rPr>
            </a:br>
            <a:r>
              <a:rPr lang="en-US" sz="2100">
                <a:latin typeface="Comic Sans MS" pitchFamily="66" charset="0"/>
                <a:cs typeface="Times New Roman" pitchFamily="18" charset="0"/>
              </a:rPr>
              <a:t>        shape of a cube. </a:t>
            </a:r>
            <a:endParaRPr lang="en-CA" sz="2100"/>
          </a:p>
          <a:p>
            <a:pPr eaLnBrk="0" hangingPunct="0">
              <a:buFontTx/>
              <a:buChar char="•"/>
              <a:tabLst>
                <a:tab pos="650875" algn="l"/>
              </a:tabLst>
            </a:pPr>
            <a:r>
              <a:rPr lang="en-US" sz="2100" b="1">
                <a:latin typeface="Comic Sans MS" pitchFamily="66" charset="0"/>
                <a:cs typeface="Times New Roman" pitchFamily="18" charset="0"/>
              </a:rPr>
              <a:t>False - a physical property of salt is that it forms white crystals</a:t>
            </a:r>
            <a:br>
              <a:rPr lang="en-US" sz="2100" b="1">
                <a:latin typeface="Comic Sans MS" pitchFamily="66" charset="0"/>
                <a:cs typeface="Times New Roman" pitchFamily="18" charset="0"/>
              </a:rPr>
            </a:br>
            <a:r>
              <a:rPr lang="en-US" sz="2100" b="1">
                <a:latin typeface="Comic Sans MS" pitchFamily="66" charset="0"/>
                <a:cs typeface="Times New Roman" pitchFamily="18" charset="0"/>
              </a:rPr>
              <a:t> in the shape of a cube</a:t>
            </a:r>
            <a:endParaRPr lang="en-CA" sz="2100"/>
          </a:p>
          <a:p>
            <a:pPr eaLnBrk="0" hangingPunct="0">
              <a:tabLst>
                <a:tab pos="650875" algn="l"/>
              </a:tabLst>
            </a:pPr>
            <a:r>
              <a:rPr lang="en-US" sz="2100">
                <a:latin typeface="Comic Sans MS" pitchFamily="66" charset="0"/>
                <a:cs typeface="Times New Roman" pitchFamily="18" charset="0"/>
              </a:rPr>
              <a:t>  (c) The formation of dew is a physical change. </a:t>
            </a:r>
            <a:endParaRPr lang="en-CA" sz="2100"/>
          </a:p>
          <a:p>
            <a:pPr eaLnBrk="0" hangingPunct="0">
              <a:buFontTx/>
              <a:buChar char="•"/>
              <a:tabLst>
                <a:tab pos="650875" algn="l"/>
              </a:tabLst>
            </a:pPr>
            <a:r>
              <a:rPr lang="en-US" sz="2100" b="1">
                <a:latin typeface="Comic Sans MS" pitchFamily="66" charset="0"/>
                <a:cs typeface="Times New Roman" pitchFamily="18" charset="0"/>
              </a:rPr>
              <a:t>True</a:t>
            </a:r>
            <a:endParaRPr lang="en-CA" sz="2100"/>
          </a:p>
          <a:p>
            <a:pPr eaLnBrk="0" hangingPunct="0">
              <a:tabLst>
                <a:tab pos="650875" algn="l"/>
              </a:tabLst>
            </a:pPr>
            <a:r>
              <a:rPr lang="en-US" sz="2100">
                <a:latin typeface="Comic Sans MS" pitchFamily="66" charset="0"/>
                <a:cs typeface="Times New Roman" pitchFamily="18" charset="0"/>
              </a:rPr>
              <a:t>  (d) Non-metals are usually malleable and ductile. </a:t>
            </a:r>
            <a:endParaRPr lang="en-CA" sz="2100"/>
          </a:p>
          <a:p>
            <a:pPr eaLnBrk="0" hangingPunct="0">
              <a:buFontTx/>
              <a:buChar char="•"/>
              <a:tabLst>
                <a:tab pos="650875" algn="l"/>
              </a:tabLst>
            </a:pPr>
            <a:r>
              <a:rPr lang="en-US" sz="2100" b="1">
                <a:latin typeface="Comic Sans MS" pitchFamily="66" charset="0"/>
                <a:cs typeface="Times New Roman" pitchFamily="18" charset="0"/>
              </a:rPr>
              <a:t>False - metals are usually malleable and ductile</a:t>
            </a:r>
            <a:endParaRPr lang="en-US" sz="21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31400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Prepare a diagram that explains the factors responsible for our seasons. </a:t>
            </a:r>
            <a:endParaRPr lang="en-US"/>
          </a:p>
          <a:p>
            <a:pPr eaLnBrk="0" hangingPunct="0"/>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31400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Prepare a diagram that explains the factors responsible for our seasons. </a:t>
            </a:r>
            <a:endParaRPr lang="en-US"/>
          </a:p>
          <a:p>
            <a:pPr eaLnBrk="0" hangingPunct="0"/>
            <a:endParaRPr lang="en-US"/>
          </a:p>
        </p:txBody>
      </p:sp>
      <p:pic>
        <p:nvPicPr>
          <p:cNvPr id="98307" name="Picture 1" descr="blm1313"/>
          <p:cNvPicPr>
            <a:picLocks noChangeAspect="1" noChangeArrowheads="1"/>
          </p:cNvPicPr>
          <p:nvPr/>
        </p:nvPicPr>
        <p:blipFill>
          <a:blip r:embed="rId3" cstate="print"/>
          <a:srcRect/>
          <a:stretch>
            <a:fillRect/>
          </a:stretch>
        </p:blipFill>
        <p:spPr bwMode="auto">
          <a:xfrm>
            <a:off x="1371600" y="2667000"/>
            <a:ext cx="6389688" cy="3908425"/>
          </a:xfrm>
          <a:prstGeom prst="rect">
            <a:avLst/>
          </a:prstGeom>
          <a:noFill/>
          <a:ln w="9525">
            <a:noFill/>
            <a:miter lim="800000"/>
            <a:headEnd/>
            <a:tailEnd/>
          </a:ln>
        </p:spPr>
      </p:pic>
      <p:sp>
        <p:nvSpPr>
          <p:cNvPr id="98308"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0" y="0"/>
            <a:ext cx="9144000" cy="59086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Choose the planet that is completely different from the other three. </a:t>
            </a:r>
            <a:endParaRPr lang="en-US"/>
          </a:p>
          <a:p>
            <a:pPr eaLnBrk="0" hangingPunct="0"/>
            <a:r>
              <a:rPr lang="en-US" sz="5400">
                <a:latin typeface="Comic Sans MS" pitchFamily="66" charset="0"/>
                <a:cs typeface="Times New Roman" pitchFamily="18" charset="0"/>
              </a:rPr>
              <a:t>  (a) Jupiter </a:t>
            </a:r>
            <a:endParaRPr lang="en-US"/>
          </a:p>
          <a:p>
            <a:pPr eaLnBrk="0" hangingPunct="0"/>
            <a:r>
              <a:rPr lang="en-US" sz="5400">
                <a:latin typeface="Comic Sans MS" pitchFamily="66" charset="0"/>
                <a:cs typeface="Times New Roman" pitchFamily="18" charset="0"/>
              </a:rPr>
              <a:t>  (b) Neptune </a:t>
            </a:r>
            <a:endParaRPr lang="en-US"/>
          </a:p>
          <a:p>
            <a:pPr eaLnBrk="0" hangingPunct="0"/>
            <a:r>
              <a:rPr lang="en-US" sz="5400">
                <a:latin typeface="Comic Sans MS" pitchFamily="66" charset="0"/>
                <a:cs typeface="Times New Roman" pitchFamily="18" charset="0"/>
              </a:rPr>
              <a:t>  (c) Mars </a:t>
            </a:r>
            <a:endParaRPr lang="en-US"/>
          </a:p>
          <a:p>
            <a:pPr eaLnBrk="0" hangingPunct="0"/>
            <a:r>
              <a:rPr lang="en-US" sz="5400">
                <a:latin typeface="Comic Sans MS" pitchFamily="66" charset="0"/>
                <a:cs typeface="Times New Roman" pitchFamily="18" charset="0"/>
              </a:rPr>
              <a:t>  (d) Saturn </a:t>
            </a:r>
            <a:endParaRPr lang="en-US" sz="239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0" y="0"/>
            <a:ext cx="9144000" cy="5908675"/>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Choose the planet that is completely different from the other three. </a:t>
            </a:r>
            <a:endParaRPr lang="en-US"/>
          </a:p>
          <a:p>
            <a:pPr eaLnBrk="0" hangingPunct="0"/>
            <a:r>
              <a:rPr lang="en-US" sz="5400">
                <a:latin typeface="Comic Sans MS" pitchFamily="66" charset="0"/>
                <a:cs typeface="Times New Roman" pitchFamily="18" charset="0"/>
              </a:rPr>
              <a:t>  (a) Jupiter </a:t>
            </a:r>
            <a:endParaRPr lang="en-US"/>
          </a:p>
          <a:p>
            <a:pPr eaLnBrk="0" hangingPunct="0"/>
            <a:r>
              <a:rPr lang="en-US" sz="5400">
                <a:latin typeface="Comic Sans MS" pitchFamily="66" charset="0"/>
                <a:cs typeface="Times New Roman" pitchFamily="18" charset="0"/>
              </a:rPr>
              <a:t>  (b) Neptune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(c) Mars </a:t>
            </a:r>
            <a:endParaRPr lang="en-US"/>
          </a:p>
          <a:p>
            <a:pPr eaLnBrk="0" hangingPunct="0"/>
            <a:r>
              <a:rPr lang="en-US" sz="5400">
                <a:latin typeface="Comic Sans MS" pitchFamily="66" charset="0"/>
                <a:cs typeface="Times New Roman" pitchFamily="18" charset="0"/>
              </a:rPr>
              <a:t>  (d) Saturn </a:t>
            </a:r>
            <a:endParaRPr lang="en-US" sz="239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0" y="0"/>
            <a:ext cx="9144000" cy="3046413"/>
          </a:xfrm>
          <a:prstGeom prst="rect">
            <a:avLst/>
          </a:prstGeom>
          <a:noFill/>
          <a:ln w="9525">
            <a:noFill/>
            <a:miter lim="800000"/>
            <a:headEnd/>
            <a:tailEnd/>
          </a:ln>
        </p:spPr>
        <p:txBody>
          <a:bodyPr anchor="ctr">
            <a:spAutoFit/>
          </a:bodyPr>
          <a:lstStyle/>
          <a:p>
            <a:pPr eaLnBrk="0" hangingPunct="0">
              <a:tabLst>
                <a:tab pos="650875" algn="l"/>
              </a:tabLst>
            </a:pPr>
            <a:r>
              <a:rPr lang="en-US" sz="4800">
                <a:latin typeface="Comic Sans MS" pitchFamily="66" charset="0"/>
                <a:cs typeface="Times New Roman" pitchFamily="18" charset="0"/>
              </a:rPr>
              <a:t>Arrange the following planets in order of size from smallest to largest: Jupiter, Earth, Mars, Neptune.</a:t>
            </a:r>
            <a:endParaRPr lang="en-US" sz="199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0" y="0"/>
            <a:ext cx="9144000" cy="4524375"/>
          </a:xfrm>
          <a:prstGeom prst="rect">
            <a:avLst/>
          </a:prstGeom>
          <a:noFill/>
          <a:ln w="9525">
            <a:noFill/>
            <a:miter lim="800000"/>
            <a:headEnd/>
            <a:tailEnd/>
          </a:ln>
        </p:spPr>
        <p:txBody>
          <a:bodyPr anchor="ctr">
            <a:spAutoFit/>
          </a:bodyPr>
          <a:lstStyle/>
          <a:p>
            <a:pPr eaLnBrk="0" hangingPunct="0">
              <a:tabLst>
                <a:tab pos="650875" algn="l"/>
              </a:tabLst>
            </a:pPr>
            <a:r>
              <a:rPr lang="en-US" sz="4800">
                <a:latin typeface="Comic Sans MS" pitchFamily="66" charset="0"/>
                <a:cs typeface="Times New Roman" pitchFamily="18" charset="0"/>
              </a:rPr>
              <a:t>Arrange the following planets in order of size from smallest to largest: Jupiter, Earth, Mars, Neptune.</a:t>
            </a:r>
            <a:endParaRPr lang="en-US" sz="3200"/>
          </a:p>
          <a:p>
            <a:pPr eaLnBrk="0" hangingPunct="0">
              <a:buFontTx/>
              <a:buChar char="•"/>
              <a:tabLst>
                <a:tab pos="650875" algn="l"/>
              </a:tabLst>
            </a:pPr>
            <a:r>
              <a:rPr lang="en-US" sz="4800" b="1">
                <a:latin typeface="Comic Sans MS" pitchFamily="66" charset="0"/>
                <a:cs typeface="Times New Roman" pitchFamily="18" charset="0"/>
              </a:rPr>
              <a:t>Mars, Earth, Neptune, Jupiter </a:t>
            </a:r>
            <a:endParaRPr lang="en-US" sz="199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0" y="0"/>
            <a:ext cx="9144000" cy="6002338"/>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From the list given, choose the planet that has rings around it.  </a:t>
            </a:r>
            <a:endParaRPr lang="en-US"/>
          </a:p>
          <a:p>
            <a:pPr eaLnBrk="0" hangingPunct="0"/>
            <a:r>
              <a:rPr lang="en-US" sz="5400">
                <a:latin typeface="Comic Sans MS" pitchFamily="66" charset="0"/>
                <a:cs typeface="Times New Roman" pitchFamily="18" charset="0"/>
              </a:rPr>
              <a:t>  (a) Pluto </a:t>
            </a:r>
            <a:endParaRPr lang="en-US"/>
          </a:p>
          <a:p>
            <a:pPr eaLnBrk="0" hangingPunct="0"/>
            <a:r>
              <a:rPr lang="en-US" sz="5400">
                <a:latin typeface="Comic Sans MS" pitchFamily="66" charset="0"/>
                <a:cs typeface="Times New Roman" pitchFamily="18" charset="0"/>
              </a:rPr>
              <a:t>  (b) Mercury </a:t>
            </a:r>
            <a:endParaRPr lang="en-US"/>
          </a:p>
          <a:p>
            <a:pPr eaLnBrk="0" hangingPunct="0"/>
            <a:r>
              <a:rPr lang="en-US" sz="5400">
                <a:latin typeface="Comic Sans MS" pitchFamily="66" charset="0"/>
                <a:cs typeface="Times New Roman" pitchFamily="18" charset="0"/>
              </a:rPr>
              <a:t>  (c) Mars </a:t>
            </a:r>
            <a:endParaRPr lang="en-US"/>
          </a:p>
          <a:p>
            <a:pPr eaLnBrk="0" hangingPunct="0"/>
            <a:r>
              <a:rPr lang="en-US" sz="5400">
                <a:latin typeface="Comic Sans MS" pitchFamily="66" charset="0"/>
                <a:cs typeface="Times New Roman" pitchFamily="18" charset="0"/>
              </a:rPr>
              <a:t>  (d) Jupiter </a:t>
            </a:r>
            <a:endParaRPr lang="en-US" sz="239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0" y="0"/>
            <a:ext cx="9144000" cy="6002338"/>
          </a:xfrm>
          <a:prstGeom prst="rect">
            <a:avLst/>
          </a:prstGeom>
          <a:noFill/>
          <a:ln w="9525">
            <a:noFill/>
            <a:miter lim="800000"/>
            <a:headEnd/>
            <a:tailEnd/>
          </a:ln>
        </p:spPr>
        <p:txBody>
          <a:bodyPr anchor="ctr">
            <a:spAutoFit/>
          </a:bodyPr>
          <a:lstStyle/>
          <a:p>
            <a:pPr eaLnBrk="0" hangingPunct="0"/>
            <a:r>
              <a:rPr lang="en-US" sz="5400">
                <a:latin typeface="Comic Sans MS" pitchFamily="66" charset="0"/>
                <a:cs typeface="Times New Roman" pitchFamily="18" charset="0"/>
              </a:rPr>
              <a:t>From the list given, choose the planet that has rings around it.  </a:t>
            </a:r>
            <a:endParaRPr lang="en-US"/>
          </a:p>
          <a:p>
            <a:pPr eaLnBrk="0" hangingPunct="0"/>
            <a:r>
              <a:rPr lang="en-US" sz="5400">
                <a:latin typeface="Comic Sans MS" pitchFamily="66" charset="0"/>
                <a:cs typeface="Times New Roman" pitchFamily="18" charset="0"/>
              </a:rPr>
              <a:t>  (a) Pluto </a:t>
            </a:r>
            <a:endParaRPr lang="en-US"/>
          </a:p>
          <a:p>
            <a:pPr eaLnBrk="0" hangingPunct="0"/>
            <a:r>
              <a:rPr lang="en-US" sz="5400">
                <a:latin typeface="Comic Sans MS" pitchFamily="66" charset="0"/>
                <a:cs typeface="Times New Roman" pitchFamily="18" charset="0"/>
              </a:rPr>
              <a:t>  (b) Mercury </a:t>
            </a:r>
            <a:endParaRPr lang="en-US"/>
          </a:p>
          <a:p>
            <a:pPr eaLnBrk="0" hangingPunct="0"/>
            <a:r>
              <a:rPr lang="en-US" sz="5400">
                <a:latin typeface="Comic Sans MS" pitchFamily="66" charset="0"/>
                <a:cs typeface="Times New Roman" pitchFamily="18" charset="0"/>
              </a:rPr>
              <a:t>  (c) Mars </a:t>
            </a:r>
            <a:endParaRPr lang="en-US"/>
          </a:p>
          <a:p>
            <a:pPr eaLnBrk="0" hangingPunct="0"/>
            <a:r>
              <a:rPr lang="en-US" sz="5400">
                <a:latin typeface="Comic Sans MS" pitchFamily="66" charset="0"/>
                <a:cs typeface="Times New Roman" pitchFamily="18" charset="0"/>
              </a:rPr>
              <a:t>  </a:t>
            </a:r>
            <a:r>
              <a:rPr lang="en-US" sz="5400" b="1">
                <a:latin typeface="Comic Sans MS" pitchFamily="66" charset="0"/>
                <a:cs typeface="Times New Roman" pitchFamily="18" charset="0"/>
              </a:rPr>
              <a:t>(d) Jupiter </a:t>
            </a:r>
            <a:endParaRPr lang="en-US" sz="239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3200">
                <a:latin typeface="Comic Sans MS" pitchFamily="66" charset="0"/>
                <a:cs typeface="Times New Roman" pitchFamily="18" charset="0"/>
              </a:rPr>
              <a:t>Which of the following statements describes a galaxy? </a:t>
            </a:r>
            <a:endParaRPr lang="en-US" sz="1800"/>
          </a:p>
          <a:p>
            <a:pPr eaLnBrk="0" hangingPunct="0"/>
            <a:r>
              <a:rPr lang="en-US" sz="3200">
                <a:latin typeface="Comic Sans MS" pitchFamily="66" charset="0"/>
                <a:cs typeface="Times New Roman" pitchFamily="18" charset="0"/>
              </a:rPr>
              <a:t>  (a) A galaxy consists of our Sun and all major planets. </a:t>
            </a:r>
            <a:endParaRPr lang="en-US" sz="1800"/>
          </a:p>
          <a:p>
            <a:pPr eaLnBrk="0" hangingPunct="0"/>
            <a:r>
              <a:rPr lang="en-US" sz="3200">
                <a:latin typeface="Comic Sans MS" pitchFamily="66" charset="0"/>
                <a:cs typeface="Times New Roman" pitchFamily="18" charset="0"/>
              </a:rPr>
              <a:t>  (b) A galaxy consists of our entire solar system and all the stars we can see. </a:t>
            </a:r>
            <a:endParaRPr lang="en-US" sz="1800"/>
          </a:p>
          <a:p>
            <a:pPr eaLnBrk="0" hangingPunct="0"/>
            <a:r>
              <a:rPr lang="en-US" sz="3200">
                <a:latin typeface="Comic Sans MS" pitchFamily="66" charset="0"/>
                <a:cs typeface="Times New Roman" pitchFamily="18" charset="0"/>
              </a:rPr>
              <a:t> </a:t>
            </a:r>
            <a:r>
              <a:rPr lang="en-US" sz="3200" b="1">
                <a:latin typeface="Comic Sans MS" pitchFamily="66" charset="0"/>
                <a:cs typeface="Times New Roman" pitchFamily="18" charset="0"/>
              </a:rPr>
              <a:t> </a:t>
            </a:r>
            <a:r>
              <a:rPr lang="en-US" sz="3200">
                <a:latin typeface="Comic Sans MS" pitchFamily="66" charset="0"/>
                <a:cs typeface="Times New Roman" pitchFamily="18" charset="0"/>
              </a:rPr>
              <a:t>(c) A galaxy consists of about 200 billion stars, dust, gas, and solid matter that may form planets. </a:t>
            </a:r>
            <a:endParaRPr lang="en-US" sz="1800"/>
          </a:p>
          <a:p>
            <a:pPr eaLnBrk="0" hangingPunct="0"/>
            <a:r>
              <a:rPr lang="en-US" sz="3200">
                <a:latin typeface="Comic Sans MS" pitchFamily="66" charset="0"/>
                <a:cs typeface="Times New Roman" pitchFamily="18" charset="0"/>
              </a:rPr>
              <a:t>  (d) A galaxy consists of all the matter in the universe. </a:t>
            </a:r>
            <a:endParaRPr lang="en-US" sz="96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0" y="0"/>
            <a:ext cx="9144000" cy="5508625"/>
          </a:xfrm>
          <a:prstGeom prst="rect">
            <a:avLst/>
          </a:prstGeom>
          <a:noFill/>
          <a:ln w="9525">
            <a:noFill/>
            <a:miter lim="800000"/>
            <a:headEnd/>
            <a:tailEnd/>
          </a:ln>
        </p:spPr>
        <p:txBody>
          <a:bodyPr anchor="ctr">
            <a:spAutoFit/>
          </a:bodyPr>
          <a:lstStyle/>
          <a:p>
            <a:pPr eaLnBrk="0" hangingPunct="0"/>
            <a:r>
              <a:rPr lang="en-US" sz="3200">
                <a:latin typeface="Comic Sans MS" pitchFamily="66" charset="0"/>
                <a:cs typeface="Times New Roman" pitchFamily="18" charset="0"/>
              </a:rPr>
              <a:t>Which of the following statements describes a galaxy? </a:t>
            </a:r>
            <a:endParaRPr lang="en-US" sz="1800"/>
          </a:p>
          <a:p>
            <a:pPr eaLnBrk="0" hangingPunct="0"/>
            <a:r>
              <a:rPr lang="en-US" sz="3200">
                <a:latin typeface="Comic Sans MS" pitchFamily="66" charset="0"/>
                <a:cs typeface="Times New Roman" pitchFamily="18" charset="0"/>
              </a:rPr>
              <a:t>  (a) A galaxy consists of our Sun and all major planets. </a:t>
            </a:r>
            <a:endParaRPr lang="en-US" sz="1800"/>
          </a:p>
          <a:p>
            <a:pPr eaLnBrk="0" hangingPunct="0"/>
            <a:r>
              <a:rPr lang="en-US" sz="3200">
                <a:latin typeface="Comic Sans MS" pitchFamily="66" charset="0"/>
                <a:cs typeface="Times New Roman" pitchFamily="18" charset="0"/>
              </a:rPr>
              <a:t>  (b) A galaxy consists of our entire solar system and all the stars we can see. </a:t>
            </a:r>
            <a:endParaRPr lang="en-US" sz="1800"/>
          </a:p>
          <a:p>
            <a:pPr eaLnBrk="0" hangingPunct="0"/>
            <a:r>
              <a:rPr lang="en-US" sz="3200">
                <a:latin typeface="Comic Sans MS" pitchFamily="66" charset="0"/>
                <a:cs typeface="Times New Roman" pitchFamily="18" charset="0"/>
              </a:rPr>
              <a:t> </a:t>
            </a:r>
            <a:r>
              <a:rPr lang="en-US" sz="3200" b="1">
                <a:latin typeface="Comic Sans MS" pitchFamily="66" charset="0"/>
                <a:cs typeface="Times New Roman" pitchFamily="18" charset="0"/>
              </a:rPr>
              <a:t> (c) A galaxy consists of about 200 billion stars, dust, gas, and solid matter that may form planets. </a:t>
            </a:r>
            <a:endParaRPr lang="en-US" sz="1800"/>
          </a:p>
          <a:p>
            <a:pPr eaLnBrk="0" hangingPunct="0"/>
            <a:r>
              <a:rPr lang="en-US" sz="3200">
                <a:latin typeface="Comic Sans MS" pitchFamily="66" charset="0"/>
                <a:cs typeface="Times New Roman" pitchFamily="18" charset="0"/>
              </a:rPr>
              <a:t>  (d) A galaxy consists of all the matter in the universe. </a:t>
            </a:r>
            <a:endParaRPr lang="en-US" sz="9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1437</TotalTime>
  <Words>10950</Words>
  <Application>Microsoft Office PowerPoint</Application>
  <PresentationFormat>On-screen Show (4:3)</PresentationFormat>
  <Paragraphs>1885</Paragraphs>
  <Slides>245</Slides>
  <Notes>229</Notes>
  <HiddenSlides>0</HiddenSlides>
  <MMClips>0</MMClips>
  <ScaleCrop>false</ScaleCrop>
  <HeadingPairs>
    <vt:vector size="4" baseType="variant">
      <vt:variant>
        <vt:lpstr>Theme</vt:lpstr>
      </vt:variant>
      <vt:variant>
        <vt:i4>1</vt:i4>
      </vt:variant>
      <vt:variant>
        <vt:lpstr>Slide Titles</vt:lpstr>
      </vt:variant>
      <vt:variant>
        <vt:i4>245</vt:i4>
      </vt:variant>
    </vt:vector>
  </HeadingPairs>
  <TitlesOfParts>
    <vt:vector size="246" baseType="lpstr">
      <vt:lpstr>Default Design</vt:lpstr>
      <vt:lpstr>SNC 1DI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SNC 1DI - Practice Exam Answers</dc:title>
  <dc:creator>Ike Husain</dc:creator>
  <cp:lastModifiedBy>Ike Husain   </cp:lastModifiedBy>
  <cp:revision>77</cp:revision>
  <dcterms:created xsi:type="dcterms:W3CDTF">2003-03-05T04:46:18Z</dcterms:created>
  <dcterms:modified xsi:type="dcterms:W3CDTF">2012-01-15T03:20:06Z</dcterms:modified>
</cp:coreProperties>
</file>